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1" r:id="rId5"/>
    <p:sldId id="272" r:id="rId6"/>
    <p:sldId id="273" r:id="rId7"/>
    <p:sldId id="270" r:id="rId8"/>
    <p:sldId id="260" r:id="rId9"/>
  </p:sldIdLst>
  <p:sldSz cx="12192000" cy="6858000"/>
  <p:notesSz cx="6735763" cy="9866313"/>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30" autoAdjust="0"/>
  </p:normalViewPr>
  <p:slideViewPr>
    <p:cSldViewPr snapToGrid="0">
      <p:cViewPr varScale="1">
        <p:scale>
          <a:sx n="93" d="100"/>
          <a:sy n="93" d="100"/>
        </p:scale>
        <p:origin x="12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64860568500874E-2"/>
          <c:y val="8.0626505407973822E-2"/>
          <c:w val="0.92232434030532118"/>
          <c:h val="0.80779650775629253"/>
        </c:manualLayout>
      </c:layout>
      <c:barChart>
        <c:barDir val="col"/>
        <c:grouping val="clustered"/>
        <c:varyColors val="0"/>
        <c:ser>
          <c:idx val="0"/>
          <c:order val="0"/>
          <c:tx>
            <c:strRef>
              <c:f>Лист1!$B$1</c:f>
              <c:strCache>
                <c:ptCount val="1"/>
                <c:pt idx="0">
                  <c:v>ортақ ұпай</c:v>
                </c:pt>
              </c:strCache>
            </c:strRef>
          </c:tx>
          <c:spPr>
            <a:solidFill>
              <a:schemeClr val="accent1"/>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2-45AB-41C1-9DD3-25004D620002}"/>
              </c:ext>
            </c:extLst>
          </c:dPt>
          <c:dPt>
            <c:idx val="3"/>
            <c:invertIfNegative val="0"/>
            <c:bubble3D val="0"/>
            <c:spPr>
              <a:solidFill>
                <a:srgbClr val="92D050"/>
              </a:solidFill>
              <a:ln>
                <a:noFill/>
              </a:ln>
              <a:effectLst/>
            </c:spPr>
            <c:extLst>
              <c:ext xmlns:c16="http://schemas.microsoft.com/office/drawing/2014/chart" uri="{C3380CC4-5D6E-409C-BE32-E72D297353CC}">
                <c16:uniqueId val="{00000001-45AB-41C1-9DD3-25004D620002}"/>
              </c:ext>
            </c:extLst>
          </c:dPt>
          <c:dPt>
            <c:idx val="4"/>
            <c:invertIfNegative val="0"/>
            <c:bubble3D val="0"/>
            <c:spPr>
              <a:solidFill>
                <a:srgbClr val="FF0000"/>
              </a:solidFill>
              <a:ln>
                <a:noFill/>
              </a:ln>
              <a:effectLst/>
            </c:spPr>
            <c:extLst>
              <c:ext xmlns:c16="http://schemas.microsoft.com/office/drawing/2014/chart" uri="{C3380CC4-5D6E-409C-BE32-E72D297353CC}">
                <c16:uniqueId val="{00000000-45AB-41C1-9DD3-25004D62000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K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11а</c:v>
                </c:pt>
                <c:pt idx="1">
                  <c:v>11ә</c:v>
                </c:pt>
                <c:pt idx="2">
                  <c:v>11б</c:v>
                </c:pt>
                <c:pt idx="3">
                  <c:v>11в</c:v>
                </c:pt>
                <c:pt idx="4">
                  <c:v>жалпы</c:v>
                </c:pt>
              </c:strCache>
            </c:strRef>
          </c:cat>
          <c:val>
            <c:numRef>
              <c:f>Лист1!$B$2:$B$6</c:f>
              <c:numCache>
                <c:formatCode>General</c:formatCode>
                <c:ptCount val="5"/>
                <c:pt idx="0">
                  <c:v>64.3</c:v>
                </c:pt>
                <c:pt idx="1">
                  <c:v>56</c:v>
                </c:pt>
                <c:pt idx="2">
                  <c:v>68.3</c:v>
                </c:pt>
                <c:pt idx="3">
                  <c:v>71.5</c:v>
                </c:pt>
                <c:pt idx="4">
                  <c:v>65</c:v>
                </c:pt>
              </c:numCache>
            </c:numRef>
          </c:val>
          <c:extLst>
            <c:ext xmlns:c16="http://schemas.microsoft.com/office/drawing/2014/chart" uri="{C3380CC4-5D6E-409C-BE32-E72D297353CC}">
              <c16:uniqueId val="{00000000-571F-4DBA-BA39-207BA72F6A6B}"/>
            </c:ext>
          </c:extLst>
        </c:ser>
        <c:dLbls>
          <c:showLegendKey val="0"/>
          <c:showVal val="0"/>
          <c:showCatName val="0"/>
          <c:showSerName val="0"/>
          <c:showPercent val="0"/>
          <c:showBubbleSize val="0"/>
        </c:dLbls>
        <c:gapWidth val="219"/>
        <c:overlap val="-27"/>
        <c:axId val="770655743"/>
        <c:axId val="770648063"/>
      </c:barChart>
      <c:catAx>
        <c:axId val="77065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KZ"/>
          </a:p>
        </c:txPr>
        <c:crossAx val="770648063"/>
        <c:crosses val="autoZero"/>
        <c:auto val="1"/>
        <c:lblAlgn val="ctr"/>
        <c:lblOffset val="100"/>
        <c:noMultiLvlLbl val="0"/>
      </c:catAx>
      <c:valAx>
        <c:axId val="770648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KZ"/>
          </a:p>
        </c:txPr>
        <c:crossAx val="770655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K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218CCE-64AA-F9D4-3B4D-8F979EA8D5D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766EA9BC-5920-E158-7117-C586F843C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A0BD9370-4114-B5AB-344C-D4786C2A7E1D}"/>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5" name="Нижний колонтитул 4">
            <a:extLst>
              <a:ext uri="{FF2B5EF4-FFF2-40B4-BE49-F238E27FC236}">
                <a16:creationId xmlns:a16="http://schemas.microsoft.com/office/drawing/2014/main" id="{634D489B-8942-7F88-89C6-52D33F8207E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09071E5-A787-D69F-D6A7-37BDA821545A}"/>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306082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C3B0CF-8C29-B7FE-20ED-216A6A28C51B}"/>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2750AF3B-C296-6622-57FC-5EB3468B380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8B179F1-251D-5B7F-D9B4-E5BDCD90778B}"/>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5" name="Нижний колонтитул 4">
            <a:extLst>
              <a:ext uri="{FF2B5EF4-FFF2-40B4-BE49-F238E27FC236}">
                <a16:creationId xmlns:a16="http://schemas.microsoft.com/office/drawing/2014/main" id="{37880592-15A1-D170-CD98-9D6BBF64E309}"/>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FE08CB7-1ACD-477D-A6D0-BF44E17EE0F2}"/>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6999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22033EA-03D1-9D85-8D66-46561A53F82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63639EE2-1E4E-7E0B-574A-76E153AB7CA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EED6D4F-55EB-99DE-A790-4569857C5B5E}"/>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5" name="Нижний колонтитул 4">
            <a:extLst>
              <a:ext uri="{FF2B5EF4-FFF2-40B4-BE49-F238E27FC236}">
                <a16:creationId xmlns:a16="http://schemas.microsoft.com/office/drawing/2014/main" id="{E1BE1FC3-6935-479E-AAB7-53C0D7ABCA19}"/>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AA0A2BD2-3B21-3CB1-686F-4D315DD84982}"/>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301591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82772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A430C4-356F-A8AE-0B21-9D22283FC3E0}"/>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06930411-4993-C7C0-5EBA-EE245EAD00A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B8AD1AEF-5D3E-9EAB-1A39-AAFA05A0B056}"/>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5" name="Нижний колонтитул 4">
            <a:extLst>
              <a:ext uri="{FF2B5EF4-FFF2-40B4-BE49-F238E27FC236}">
                <a16:creationId xmlns:a16="http://schemas.microsoft.com/office/drawing/2014/main" id="{1D573BD5-B536-9DA7-8EAC-CCC3FBD5693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E2C1FDE-1785-3301-5E0B-912A3E392561}"/>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367318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BE6B02-2D41-16E0-1D22-0A3E7F59603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2AAF432A-0071-3219-B6B3-9891AA72D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5B4435D-C50F-B9E9-6E72-69A1A66A55AD}"/>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5" name="Нижний колонтитул 4">
            <a:extLst>
              <a:ext uri="{FF2B5EF4-FFF2-40B4-BE49-F238E27FC236}">
                <a16:creationId xmlns:a16="http://schemas.microsoft.com/office/drawing/2014/main" id="{6125BBAC-802D-B44F-B842-85EE63E921C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E13808F3-CB03-079A-6104-E2D1531107F0}"/>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390078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4D5E9-25AC-9F93-AB1E-C4259B7A87B5}"/>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93DFBC7D-F45F-CDCA-7ABD-3751644D7FF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98C4F694-13FA-556A-A6EC-A3A6F4403E7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ACCF0EA1-A39D-C56E-D463-CA7050F944CC}"/>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6" name="Нижний колонтитул 5">
            <a:extLst>
              <a:ext uri="{FF2B5EF4-FFF2-40B4-BE49-F238E27FC236}">
                <a16:creationId xmlns:a16="http://schemas.microsoft.com/office/drawing/2014/main" id="{53F5D85C-7CDD-008B-345D-4B5AEB32B057}"/>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DCE8FB87-0F14-4025-CFF8-0C6DD5877199}"/>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873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97DB2B-AEA7-2090-A604-1D1D4C41F81C}"/>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1FD79A1C-E40C-D6BA-10A4-5A0FE35D7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1ABC45E-2B75-974B-39FF-FF1FE091E66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BC39A05D-6DFA-A68D-53D7-C082D0F021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067B5E8-D5DA-CAAF-B266-E7800EAD0D0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1A214408-39C6-BEF6-8753-5CCE081D4231}"/>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8" name="Нижний колонтитул 7">
            <a:extLst>
              <a:ext uri="{FF2B5EF4-FFF2-40B4-BE49-F238E27FC236}">
                <a16:creationId xmlns:a16="http://schemas.microsoft.com/office/drawing/2014/main" id="{DE07CB26-2B67-FFA5-2DB5-D6AD30CD0BE6}"/>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F97B028D-BFDB-F9F8-630E-567AA22C2FC1}"/>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257407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941593-3B44-1AA3-FF03-A6DA2CB25795}"/>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13182FAF-B9BA-28E9-3756-4C0D3FED9E5B}"/>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4" name="Нижний колонтитул 3">
            <a:extLst>
              <a:ext uri="{FF2B5EF4-FFF2-40B4-BE49-F238E27FC236}">
                <a16:creationId xmlns:a16="http://schemas.microsoft.com/office/drawing/2014/main" id="{59DE03FB-C98A-5823-730D-500A2E157727}"/>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69CFE886-AB0C-4115-5CEB-076DC588A154}"/>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35688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A8E2D95-BBCC-6F50-F493-6B0C944FCDF1}"/>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3" name="Нижний колонтитул 2">
            <a:extLst>
              <a:ext uri="{FF2B5EF4-FFF2-40B4-BE49-F238E27FC236}">
                <a16:creationId xmlns:a16="http://schemas.microsoft.com/office/drawing/2014/main" id="{D1AB3F42-AEB6-E69D-286E-BB0D5E611A26}"/>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40F51ACB-B746-F848-B30F-AF1C05F6C9C2}"/>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401517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F355F-C3AE-DF4B-4971-EF1F4813FEC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CE84B3A1-D23D-C922-BCD9-81993201F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EC45564E-36D9-DC11-84C3-968E111DA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4411DFC-82F6-0F45-C80A-877E46F4264A}"/>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6" name="Нижний колонтитул 5">
            <a:extLst>
              <a:ext uri="{FF2B5EF4-FFF2-40B4-BE49-F238E27FC236}">
                <a16:creationId xmlns:a16="http://schemas.microsoft.com/office/drawing/2014/main" id="{A2F5A97A-E47E-61FA-F79D-DA4898BF0CBE}"/>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8AFADAB-A46F-2C4D-9D23-37EF7404CA94}"/>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145986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97A5D-C5F7-7A19-EE74-57F8FF28F6E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38AF70C6-B675-4A40-9D14-558F88B00A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6BC9BB9B-1CBD-36B6-2443-38633072FB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CD62EAD-A167-A1C4-0536-CDC5C8C73F5E}"/>
              </a:ext>
            </a:extLst>
          </p:cNvPr>
          <p:cNvSpPr>
            <a:spLocks noGrp="1"/>
          </p:cNvSpPr>
          <p:nvPr>
            <p:ph type="dt" sz="half" idx="10"/>
          </p:nvPr>
        </p:nvSpPr>
        <p:spPr/>
        <p:txBody>
          <a:bodyPr/>
          <a:lstStyle/>
          <a:p>
            <a:fld id="{749974D3-803A-4048-8C54-05253BDA0593}" type="datetimeFigureOut">
              <a:rPr lang="ru-KZ" smtClean="0"/>
              <a:t>06.02.2026</a:t>
            </a:fld>
            <a:endParaRPr lang="ru-KZ"/>
          </a:p>
        </p:txBody>
      </p:sp>
      <p:sp>
        <p:nvSpPr>
          <p:cNvPr id="6" name="Нижний колонтитул 5">
            <a:extLst>
              <a:ext uri="{FF2B5EF4-FFF2-40B4-BE49-F238E27FC236}">
                <a16:creationId xmlns:a16="http://schemas.microsoft.com/office/drawing/2014/main" id="{D3420ED9-4F91-31BA-ECF6-394D371F9F5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62476D83-2573-9571-3169-9E181E33F80D}"/>
              </a:ext>
            </a:extLst>
          </p:cNvPr>
          <p:cNvSpPr>
            <a:spLocks noGrp="1"/>
          </p:cNvSpPr>
          <p:nvPr>
            <p:ph type="sldNum" sz="quarter" idx="12"/>
          </p:nvPr>
        </p:nvSpPr>
        <p:spPr/>
        <p:txBody>
          <a:bodyPr/>
          <a:lstStyle/>
          <a:p>
            <a:fld id="{C159942E-9FF2-4D71-973A-7299B49B089D}" type="slidenum">
              <a:rPr lang="ru-KZ" smtClean="0"/>
              <a:t>‹#›</a:t>
            </a:fld>
            <a:endParaRPr lang="ru-KZ"/>
          </a:p>
        </p:txBody>
      </p:sp>
    </p:spTree>
    <p:extLst>
      <p:ext uri="{BB962C8B-B14F-4D97-AF65-F5344CB8AC3E}">
        <p14:creationId xmlns:p14="http://schemas.microsoft.com/office/powerpoint/2010/main" val="264297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DD0498-EF19-D879-61BF-586501DC4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68333CDD-C629-AC75-FCE9-4D8A3263A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5EB2B7F-7FA9-D073-9F39-6ED2C4453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974D3-803A-4048-8C54-05253BDA0593}" type="datetimeFigureOut">
              <a:rPr lang="ru-KZ" smtClean="0"/>
              <a:t>06.02.2026</a:t>
            </a:fld>
            <a:endParaRPr lang="ru-KZ"/>
          </a:p>
        </p:txBody>
      </p:sp>
      <p:sp>
        <p:nvSpPr>
          <p:cNvPr id="5" name="Нижний колонтитул 4">
            <a:extLst>
              <a:ext uri="{FF2B5EF4-FFF2-40B4-BE49-F238E27FC236}">
                <a16:creationId xmlns:a16="http://schemas.microsoft.com/office/drawing/2014/main" id="{3F5E07F0-46E3-0328-70EA-C3E662B99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33681A99-1C6F-19B7-26C2-8D32227F6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9942E-9FF2-4D71-973A-7299B49B089D}" type="slidenum">
              <a:rPr lang="ru-KZ" smtClean="0"/>
              <a:t>‹#›</a:t>
            </a:fld>
            <a:endParaRPr lang="ru-KZ"/>
          </a:p>
        </p:txBody>
      </p:sp>
    </p:spTree>
    <p:extLst>
      <p:ext uri="{BB962C8B-B14F-4D97-AF65-F5344CB8AC3E}">
        <p14:creationId xmlns:p14="http://schemas.microsoft.com/office/powerpoint/2010/main" val="190463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0959FE-3BD4-5E97-5B9C-03D385108BEA}"/>
              </a:ext>
            </a:extLst>
          </p:cNvPr>
          <p:cNvSpPr>
            <a:spLocks noGrp="1"/>
          </p:cNvSpPr>
          <p:nvPr>
            <p:ph type="title"/>
          </p:nvPr>
        </p:nvSpPr>
        <p:spPr>
          <a:xfrm>
            <a:off x="1676400" y="616497"/>
            <a:ext cx="10515600" cy="1325563"/>
          </a:xfrm>
        </p:spPr>
        <p:txBody>
          <a:bodyPr>
            <a:normAutofit/>
          </a:bodyPr>
          <a:lstStyle/>
          <a:p>
            <a:r>
              <a:rPr lang="kk-KZ" sz="3200" b="1" dirty="0">
                <a:solidFill>
                  <a:srgbClr val="FF0000"/>
                </a:solidFill>
                <a:latin typeface="Times New Roman" panose="02020603050405020304" pitchFamily="18" charset="0"/>
                <a:cs typeface="Times New Roman" panose="02020603050405020304" pitchFamily="18" charset="0"/>
              </a:rPr>
              <a:t>ҰБТ қаңтар</a:t>
            </a:r>
            <a:endParaRPr lang="ru-KZ" sz="3200" b="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descr="Изображение выглядит как текст, лента, бумага, Бумажное изделие&#10;&#10;Содержимое, созданное искусственным интеллектом, может быть неверным.">
            <a:extLst>
              <a:ext uri="{FF2B5EF4-FFF2-40B4-BE49-F238E27FC236}">
                <a16:creationId xmlns:a16="http://schemas.microsoft.com/office/drawing/2014/main" id="{B44C21C0-63A6-87F4-BF18-EA90EDAE911C}"/>
              </a:ext>
            </a:extLst>
          </p:cNvPr>
          <p:cNvPicPr>
            <a:picLocks noChangeAspect="1"/>
          </p:cNvPicPr>
          <p:nvPr/>
        </p:nvPicPr>
        <p:blipFill>
          <a:blip r:embed="rId2"/>
          <a:stretch>
            <a:fillRect/>
          </a:stretch>
        </p:blipFill>
        <p:spPr>
          <a:xfrm>
            <a:off x="5835722" y="533353"/>
            <a:ext cx="5268930" cy="2817414"/>
          </a:xfrm>
          <a:prstGeom prst="rect">
            <a:avLst/>
          </a:prstGeom>
        </p:spPr>
      </p:pic>
      <p:pic>
        <p:nvPicPr>
          <p:cNvPr id="6" name="Рисунок 5" descr="Изображение выглядит как мультфильм, рисунок, иллюстрация, графическая вставка&#10;&#10;Содержимое, созданное искусственным интеллектом, может быть неверным.">
            <a:extLst>
              <a:ext uri="{FF2B5EF4-FFF2-40B4-BE49-F238E27FC236}">
                <a16:creationId xmlns:a16="http://schemas.microsoft.com/office/drawing/2014/main" id="{335A4483-2AB0-AF60-A207-1F549B0D7705}"/>
              </a:ext>
            </a:extLst>
          </p:cNvPr>
          <p:cNvPicPr>
            <a:picLocks noChangeAspect="1"/>
          </p:cNvPicPr>
          <p:nvPr/>
        </p:nvPicPr>
        <p:blipFill>
          <a:blip r:embed="rId3"/>
          <a:stretch>
            <a:fillRect/>
          </a:stretch>
        </p:blipFill>
        <p:spPr>
          <a:xfrm>
            <a:off x="494576" y="2517168"/>
            <a:ext cx="5091998" cy="3180755"/>
          </a:xfrm>
          <a:prstGeom prst="rect">
            <a:avLst/>
          </a:prstGeom>
        </p:spPr>
      </p:pic>
    </p:spTree>
    <p:extLst>
      <p:ext uri="{BB962C8B-B14F-4D97-AF65-F5344CB8AC3E}">
        <p14:creationId xmlns:p14="http://schemas.microsoft.com/office/powerpoint/2010/main" val="36262147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4D47A60F-AD22-1535-3E66-2E08817F3B2F}"/>
              </a:ext>
            </a:extLst>
          </p:cNvPr>
          <p:cNvGraphicFramePr>
            <a:graphicFrameLocks noGrp="1"/>
          </p:cNvGraphicFramePr>
          <p:nvPr>
            <p:extLst>
              <p:ext uri="{D42A27DB-BD31-4B8C-83A1-F6EECF244321}">
                <p14:modId xmlns:p14="http://schemas.microsoft.com/office/powerpoint/2010/main" val="416560046"/>
              </p:ext>
            </p:extLst>
          </p:nvPr>
        </p:nvGraphicFramePr>
        <p:xfrm>
          <a:off x="353784" y="121232"/>
          <a:ext cx="7215687" cy="6321591"/>
        </p:xfrm>
        <a:graphic>
          <a:graphicData uri="http://schemas.openxmlformats.org/drawingml/2006/table">
            <a:tbl>
              <a:tblPr/>
              <a:tblGrid>
                <a:gridCol w="259812">
                  <a:extLst>
                    <a:ext uri="{9D8B030D-6E8A-4147-A177-3AD203B41FA5}">
                      <a16:colId xmlns:a16="http://schemas.microsoft.com/office/drawing/2014/main" val="3674877357"/>
                    </a:ext>
                  </a:extLst>
                </a:gridCol>
                <a:gridCol w="1564776">
                  <a:extLst>
                    <a:ext uri="{9D8B030D-6E8A-4147-A177-3AD203B41FA5}">
                      <a16:colId xmlns:a16="http://schemas.microsoft.com/office/drawing/2014/main" val="1001685545"/>
                    </a:ext>
                  </a:extLst>
                </a:gridCol>
                <a:gridCol w="835427">
                  <a:extLst>
                    <a:ext uri="{9D8B030D-6E8A-4147-A177-3AD203B41FA5}">
                      <a16:colId xmlns:a16="http://schemas.microsoft.com/office/drawing/2014/main" val="3978977708"/>
                    </a:ext>
                  </a:extLst>
                </a:gridCol>
                <a:gridCol w="416394">
                  <a:extLst>
                    <a:ext uri="{9D8B030D-6E8A-4147-A177-3AD203B41FA5}">
                      <a16:colId xmlns:a16="http://schemas.microsoft.com/office/drawing/2014/main" val="3728796536"/>
                    </a:ext>
                  </a:extLst>
                </a:gridCol>
                <a:gridCol w="720388">
                  <a:extLst>
                    <a:ext uri="{9D8B030D-6E8A-4147-A177-3AD203B41FA5}">
                      <a16:colId xmlns:a16="http://schemas.microsoft.com/office/drawing/2014/main" val="2521538063"/>
                    </a:ext>
                  </a:extLst>
                </a:gridCol>
                <a:gridCol w="590482">
                  <a:extLst>
                    <a:ext uri="{9D8B030D-6E8A-4147-A177-3AD203B41FA5}">
                      <a16:colId xmlns:a16="http://schemas.microsoft.com/office/drawing/2014/main" val="3920795648"/>
                    </a:ext>
                  </a:extLst>
                </a:gridCol>
                <a:gridCol w="350961">
                  <a:extLst>
                    <a:ext uri="{9D8B030D-6E8A-4147-A177-3AD203B41FA5}">
                      <a16:colId xmlns:a16="http://schemas.microsoft.com/office/drawing/2014/main" val="3788593495"/>
                    </a:ext>
                  </a:extLst>
                </a:gridCol>
                <a:gridCol w="581407">
                  <a:extLst>
                    <a:ext uri="{9D8B030D-6E8A-4147-A177-3AD203B41FA5}">
                      <a16:colId xmlns:a16="http://schemas.microsoft.com/office/drawing/2014/main" val="2354853654"/>
                    </a:ext>
                  </a:extLst>
                </a:gridCol>
                <a:gridCol w="375859">
                  <a:extLst>
                    <a:ext uri="{9D8B030D-6E8A-4147-A177-3AD203B41FA5}">
                      <a16:colId xmlns:a16="http://schemas.microsoft.com/office/drawing/2014/main" val="1316853503"/>
                    </a:ext>
                  </a:extLst>
                </a:gridCol>
                <a:gridCol w="1520181">
                  <a:extLst>
                    <a:ext uri="{9D8B030D-6E8A-4147-A177-3AD203B41FA5}">
                      <a16:colId xmlns:a16="http://schemas.microsoft.com/office/drawing/2014/main" val="3958420904"/>
                    </a:ext>
                  </a:extLst>
                </a:gridCol>
              </a:tblGrid>
              <a:tr h="552294">
                <a:tc>
                  <a:txBody>
                    <a:bodyPr/>
                    <a:lstStyle/>
                    <a:p>
                      <a:pPr algn="l" rtl="0" fontAlgn="b">
                        <a:buNone/>
                      </a:pPr>
                      <a:r>
                        <a:rPr lang="ru-KZ" sz="900" b="1" dirty="0">
                          <a:effectLst/>
                          <a:latin typeface="Times New Roman" panose="02020603050405020304" pitchFamily="18" charset="0"/>
                          <a:cs typeface="Times New Roman" panose="02020603050405020304" pitchFamily="18" charset="0"/>
                        </a:rPr>
                        <a:t>№</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1" dirty="0" err="1">
                          <a:effectLst/>
                          <a:latin typeface="Times New Roman" panose="02020603050405020304" pitchFamily="18" charset="0"/>
                          <a:cs typeface="Times New Roman" panose="02020603050405020304" pitchFamily="18" charset="0"/>
                        </a:rPr>
                        <a:t>Оқушы</a:t>
                      </a:r>
                      <a:r>
                        <a:rPr lang="ru-RU" sz="900" b="1" dirty="0">
                          <a:effectLst/>
                          <a:latin typeface="Times New Roman" panose="02020603050405020304" pitchFamily="18" charset="0"/>
                          <a:cs typeface="Times New Roman" panose="02020603050405020304" pitchFamily="18" charset="0"/>
                        </a:rPr>
                        <a:t> </a:t>
                      </a:r>
                      <a:r>
                        <a:rPr lang="ru-RU" sz="900" b="1" dirty="0" err="1">
                          <a:effectLst/>
                          <a:latin typeface="Times New Roman" panose="02020603050405020304" pitchFamily="18" charset="0"/>
                          <a:cs typeface="Times New Roman" panose="02020603050405020304" pitchFamily="18" charset="0"/>
                        </a:rPr>
                        <a:t>аты</a:t>
                      </a:r>
                      <a:r>
                        <a:rPr lang="ru-RU" sz="900" b="1" dirty="0">
                          <a:effectLst/>
                          <a:latin typeface="Times New Roman" panose="02020603050405020304" pitchFamily="18" charset="0"/>
                          <a:cs typeface="Times New Roman" panose="02020603050405020304" pitchFamily="18" charset="0"/>
                        </a:rPr>
                        <a:t> </a:t>
                      </a:r>
                      <a:r>
                        <a:rPr lang="ru-RU" sz="900" b="1" dirty="0" err="1">
                          <a:effectLst/>
                          <a:latin typeface="Times New Roman" panose="02020603050405020304" pitchFamily="18" charset="0"/>
                          <a:cs typeface="Times New Roman" panose="02020603050405020304" pitchFamily="18" charset="0"/>
                        </a:rPr>
                        <a:t>жөні</a:t>
                      </a:r>
                      <a:endParaRPr lang="ru-RU" sz="900" b="1"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err="1">
                          <a:effectLst/>
                          <a:latin typeface="Times New Roman" panose="02020603050405020304" pitchFamily="18" charset="0"/>
                          <a:cs typeface="Times New Roman" panose="02020603050405020304" pitchFamily="18" charset="0"/>
                        </a:rPr>
                        <a:t>Математикалық</a:t>
                      </a:r>
                      <a:r>
                        <a:rPr lang="ru-RU" sz="900" b="1" dirty="0">
                          <a:effectLst/>
                          <a:latin typeface="Times New Roman" panose="02020603050405020304" pitchFamily="18" charset="0"/>
                          <a:cs typeface="Times New Roman" panose="02020603050405020304" pitchFamily="18" charset="0"/>
                        </a:rPr>
                        <a:t> </a:t>
                      </a:r>
                      <a:r>
                        <a:rPr lang="ru-RU" sz="900" b="1" dirty="0" err="1">
                          <a:effectLst/>
                          <a:latin typeface="Times New Roman" panose="02020603050405020304" pitchFamily="18" charset="0"/>
                          <a:cs typeface="Times New Roman" panose="02020603050405020304" pitchFamily="18" charset="0"/>
                        </a:rPr>
                        <a:t>сауаттылық</a:t>
                      </a:r>
                      <a:r>
                        <a:rPr lang="ru-RU" sz="900" b="1" dirty="0">
                          <a:effectLst/>
                          <a:latin typeface="Times New Roman" panose="02020603050405020304" pitchFamily="18" charset="0"/>
                          <a:cs typeface="Times New Roman" panose="02020603050405020304" pitchFamily="18" charset="0"/>
                        </a:rPr>
                        <a:t>. ҰПАЙ</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err="1">
                          <a:effectLst/>
                          <a:latin typeface="Times New Roman" panose="02020603050405020304" pitchFamily="18" charset="0"/>
                          <a:cs typeface="Times New Roman" panose="02020603050405020304" pitchFamily="18" charset="0"/>
                        </a:rPr>
                        <a:t>Оқу</a:t>
                      </a:r>
                      <a:r>
                        <a:rPr lang="ru-RU" sz="900" b="1" dirty="0">
                          <a:effectLst/>
                          <a:latin typeface="Times New Roman" panose="02020603050405020304" pitchFamily="18" charset="0"/>
                          <a:cs typeface="Times New Roman" panose="02020603050405020304" pitchFamily="18" charset="0"/>
                        </a:rPr>
                        <a:t> </a:t>
                      </a:r>
                      <a:r>
                        <a:rPr lang="ru-RU" sz="900" b="1" dirty="0" err="1">
                          <a:effectLst/>
                          <a:latin typeface="Times New Roman" panose="02020603050405020304" pitchFamily="18" charset="0"/>
                          <a:cs typeface="Times New Roman" panose="02020603050405020304" pitchFamily="18" charset="0"/>
                        </a:rPr>
                        <a:t>сауаттылығы</a:t>
                      </a:r>
                      <a:r>
                        <a:rPr lang="ru-RU" sz="900" b="1" dirty="0">
                          <a:effectLst/>
                          <a:latin typeface="Times New Roman" panose="02020603050405020304" pitchFamily="18" charset="0"/>
                          <a:cs typeface="Times New Roman" panose="02020603050405020304" pitchFamily="18" charset="0"/>
                        </a:rPr>
                        <a:t>. ҰПАЙ</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err="1">
                          <a:effectLst/>
                          <a:latin typeface="Times New Roman" panose="02020603050405020304" pitchFamily="18" charset="0"/>
                          <a:cs typeface="Times New Roman" panose="02020603050405020304" pitchFamily="18" charset="0"/>
                        </a:rPr>
                        <a:t>Қазақстан</a:t>
                      </a:r>
                      <a:r>
                        <a:rPr lang="ru-RU" sz="900" b="1" dirty="0">
                          <a:effectLst/>
                          <a:latin typeface="Times New Roman" panose="02020603050405020304" pitchFamily="18" charset="0"/>
                          <a:cs typeface="Times New Roman" panose="02020603050405020304" pitchFamily="18" charset="0"/>
                        </a:rPr>
                        <a:t> </a:t>
                      </a:r>
                      <a:r>
                        <a:rPr lang="ru-RU" sz="900" b="1" dirty="0" err="1">
                          <a:effectLst/>
                          <a:latin typeface="Times New Roman" panose="02020603050405020304" pitchFamily="18" charset="0"/>
                          <a:cs typeface="Times New Roman" panose="02020603050405020304" pitchFamily="18" charset="0"/>
                        </a:rPr>
                        <a:t>тарихы</a:t>
                      </a:r>
                      <a:r>
                        <a:rPr lang="ru-RU" sz="900" b="1" dirty="0">
                          <a:effectLst/>
                          <a:latin typeface="Times New Roman" panose="02020603050405020304" pitchFamily="18" charset="0"/>
                          <a:cs typeface="Times New Roman" panose="02020603050405020304" pitchFamily="18" charset="0"/>
                        </a:rPr>
                        <a:t>. ҰПАЙ</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a:effectLst/>
                          <a:latin typeface="Times New Roman" panose="02020603050405020304" pitchFamily="18" charset="0"/>
                          <a:cs typeface="Times New Roman" panose="02020603050405020304" pitchFamily="18" charset="0"/>
                        </a:rPr>
                        <a:t>ТАҢДАУ ПӘН №1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a:effectLst/>
                          <a:latin typeface="Times New Roman" panose="02020603050405020304" pitchFamily="18" charset="0"/>
                          <a:cs typeface="Times New Roman" panose="02020603050405020304" pitchFamily="18" charset="0"/>
                        </a:rPr>
                        <a:t>ҰПАЙ</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a:effectLst/>
                          <a:latin typeface="Times New Roman" panose="02020603050405020304" pitchFamily="18" charset="0"/>
                          <a:cs typeface="Times New Roman" panose="02020603050405020304" pitchFamily="18" charset="0"/>
                        </a:rPr>
                        <a:t>ТАҢДАУ ПӘН №2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a:effectLst/>
                          <a:latin typeface="Times New Roman" panose="02020603050405020304" pitchFamily="18" charset="0"/>
                          <a:cs typeface="Times New Roman" panose="02020603050405020304" pitchFamily="18" charset="0"/>
                        </a:rPr>
                        <a:t>ҰПАЙ</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900" b="1" dirty="0">
                          <a:effectLst/>
                          <a:latin typeface="Times New Roman" panose="02020603050405020304" pitchFamily="18" charset="0"/>
                          <a:cs typeface="Times New Roman" panose="02020603050405020304" pitchFamily="18" charset="0"/>
                        </a:rPr>
                        <a:t>ЖАЛПЫ ҰПАЙ</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859281027"/>
                  </a:ext>
                </a:extLst>
              </a:tr>
              <a:tr h="154676">
                <a:tc>
                  <a:txBody>
                    <a:bodyPr/>
                    <a:lstStyle/>
                    <a:p>
                      <a:pPr algn="l" rtl="0" fontAlgn="b">
                        <a:buNone/>
                      </a:pPr>
                      <a:r>
                        <a:rPr lang="ru-KZ" sz="900" b="0">
                          <a:effectLst/>
                          <a:latin typeface="Times New Roman" panose="02020603050405020304" pitchFamily="18" charset="0"/>
                          <a:cs typeface="Times New Roman" panose="02020603050405020304" pitchFamily="18" charset="0"/>
                        </a:rPr>
                        <a:t>1</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dirty="0" err="1">
                          <a:effectLst/>
                          <a:latin typeface="Times New Roman" panose="02020603050405020304" pitchFamily="18" charset="0"/>
                          <a:cs typeface="Times New Roman" panose="02020603050405020304" pitchFamily="18" charset="0"/>
                        </a:rPr>
                        <a:t>Азаматұлы</a:t>
                      </a:r>
                      <a:r>
                        <a:rPr lang="ru-RU" sz="900" b="0" dirty="0">
                          <a:effectLst/>
                          <a:latin typeface="Times New Roman" panose="02020603050405020304" pitchFamily="18" charset="0"/>
                          <a:cs typeface="Times New Roman" panose="02020603050405020304" pitchFamily="18" charset="0"/>
                        </a:rPr>
                        <a:t> </a:t>
                      </a:r>
                      <a:r>
                        <a:rPr lang="ru-RU" sz="900" b="0" dirty="0" err="1">
                          <a:effectLst/>
                          <a:latin typeface="Times New Roman" panose="02020603050405020304" pitchFamily="18" charset="0"/>
                          <a:cs typeface="Times New Roman" panose="02020603050405020304" pitchFamily="18" charset="0"/>
                        </a:rPr>
                        <a:t>Әмірәли</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Биология</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32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Химия</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21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90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382980161"/>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2</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dirty="0">
                          <a:effectLst/>
                          <a:latin typeface="Times New Roman" panose="02020603050405020304" pitchFamily="18" charset="0"/>
                          <a:cs typeface="Times New Roman" panose="02020603050405020304" pitchFamily="18" charset="0"/>
                        </a:rPr>
                        <a:t>Алибеков </a:t>
                      </a:r>
                      <a:r>
                        <a:rPr lang="ru-RU" sz="900" b="0" dirty="0" err="1">
                          <a:effectLst/>
                          <a:latin typeface="Times New Roman" panose="02020603050405020304" pitchFamily="18" charset="0"/>
                          <a:cs typeface="Times New Roman" panose="02020603050405020304" pitchFamily="18" charset="0"/>
                        </a:rPr>
                        <a:t>Жанибек</a:t>
                      </a:r>
                      <a:r>
                        <a:rPr lang="ru-RU" sz="900" b="0" dirty="0">
                          <a:effectLst/>
                          <a:latin typeface="Times New Roman" panose="02020603050405020304" pitchFamily="18" charset="0"/>
                          <a:cs typeface="Times New Roman" panose="02020603050405020304" pitchFamily="18" charset="0"/>
                        </a:rPr>
                        <a:t> </a:t>
                      </a:r>
                      <a:r>
                        <a:rPr lang="ru-RU" sz="900" b="0" dirty="0" err="1">
                          <a:effectLst/>
                          <a:latin typeface="Times New Roman" panose="02020603050405020304" pitchFamily="18" charset="0"/>
                          <a:cs typeface="Times New Roman" panose="02020603050405020304" pitchFamily="18" charset="0"/>
                        </a:rPr>
                        <a:t>Даниярович</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5</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solidFill>
                            <a:srgbClr val="FF0000"/>
                          </a:solidFill>
                          <a:effectLst/>
                          <a:highlight>
                            <a:srgbClr val="FFFF00"/>
                          </a:highlight>
                          <a:latin typeface="Times New Roman" panose="02020603050405020304" pitchFamily="18" charset="0"/>
                          <a:cs typeface="Times New Roman" panose="02020603050405020304" pitchFamily="18" charset="0"/>
                        </a:rPr>
                        <a:t>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16</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Физика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highlight>
                            <a:srgbClr val="FF00FF"/>
                          </a:highlight>
                          <a:latin typeface="Times New Roman" panose="02020603050405020304" pitchFamily="18" charset="0"/>
                          <a:cs typeface="Times New Roman" panose="02020603050405020304" pitchFamily="18" charset="0"/>
                        </a:rPr>
                        <a:t>41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912622597"/>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3</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dirty="0" err="1">
                          <a:effectLst/>
                          <a:latin typeface="Times New Roman" panose="02020603050405020304" pitchFamily="18" charset="0"/>
                          <a:cs typeface="Times New Roman" panose="02020603050405020304" pitchFamily="18" charset="0"/>
                        </a:rPr>
                        <a:t>Амангелді</a:t>
                      </a:r>
                      <a:r>
                        <a:rPr lang="ru-RU" sz="900" b="0" dirty="0">
                          <a:effectLst/>
                          <a:latin typeface="Times New Roman" panose="02020603050405020304" pitchFamily="18" charset="0"/>
                          <a:cs typeface="Times New Roman" panose="02020603050405020304" pitchFamily="18" charset="0"/>
                        </a:rPr>
                        <a:t> Мерей </a:t>
                      </a:r>
                      <a:r>
                        <a:rPr lang="ru-RU" sz="900" b="0" dirty="0" err="1">
                          <a:effectLst/>
                          <a:latin typeface="Times New Roman" panose="02020603050405020304" pitchFamily="18" charset="0"/>
                          <a:cs typeface="Times New Roman" panose="02020603050405020304" pitchFamily="18" charset="0"/>
                        </a:rPr>
                        <a:t>Ерболатқызы</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3</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21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География</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14</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57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661532191"/>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4</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dirty="0">
                          <a:effectLst/>
                          <a:latin typeface="Times New Roman" panose="02020603050405020304" pitchFamily="18" charset="0"/>
                          <a:cs typeface="Times New Roman" panose="02020603050405020304" pitchFamily="18" charset="0"/>
                        </a:rPr>
                        <a:t>Башарова Мадина </a:t>
                      </a:r>
                      <a:r>
                        <a:rPr lang="ru-RU" sz="900" b="0" dirty="0" err="1">
                          <a:effectLst/>
                          <a:latin typeface="Times New Roman" panose="02020603050405020304" pitchFamily="18" charset="0"/>
                          <a:cs typeface="Times New Roman" panose="02020603050405020304" pitchFamily="18" charset="0"/>
                        </a:rPr>
                        <a:t>Аяновна</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4</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6</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Құқық негіздері </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26</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63</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780264653"/>
                  </a:ext>
                </a:extLst>
              </a:tr>
              <a:tr h="0">
                <a:tc>
                  <a:txBody>
                    <a:bodyPr/>
                    <a:lstStyle/>
                    <a:p>
                      <a:pPr algn="l" rtl="0" fontAlgn="b">
                        <a:buNone/>
                      </a:pPr>
                      <a:r>
                        <a:rPr lang="ru-KZ" sz="900" b="0">
                          <a:effectLst/>
                          <a:latin typeface="Times New Roman" panose="02020603050405020304" pitchFamily="18" charset="0"/>
                          <a:cs typeface="Times New Roman" panose="02020603050405020304" pitchFamily="18" charset="0"/>
                        </a:rPr>
                        <a:t>5</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Ғалыбек Нұрай Назарқызы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a:r>
                        <a:rPr lang="kk-KZ" sz="900" dirty="0"/>
                        <a:t>тапсырмады</a:t>
                      </a:r>
                      <a:endParaRPr lang="ru-KZ" sz="900" dirty="0"/>
                    </a:p>
                  </a:txBody>
                  <a:tcPr>
                    <a:lnL w="9525" cap="flat" cmpd="sng" algn="ctr">
                      <a:solidFill>
                        <a:srgbClr val="CCCCCC"/>
                      </a:solidFill>
                      <a:prstDash val="solid"/>
                      <a:round/>
                      <a:headEnd type="none" w="med" len="med"/>
                      <a:tailEnd type="none" w="med" len="med"/>
                    </a:lnL>
                    <a:lnT w="9525" cap="flat" cmpd="sng" algn="ctr">
                      <a:solidFill>
                        <a:srgbClr val="CCCCCC"/>
                      </a:solidFill>
                      <a:prstDash val="solid"/>
                      <a:round/>
                      <a:headEnd type="none" w="med" len="med"/>
                      <a:tailEnd type="none" w="med" len="med"/>
                    </a:lnT>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102165953"/>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6</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dirty="0" err="1">
                          <a:effectLst/>
                          <a:latin typeface="Times New Roman" panose="02020603050405020304" pitchFamily="18" charset="0"/>
                          <a:cs typeface="Times New Roman" panose="02020603050405020304" pitchFamily="18" charset="0"/>
                        </a:rPr>
                        <a:t>Жұмабек</a:t>
                      </a:r>
                      <a:r>
                        <a:rPr lang="ru-RU" sz="900" b="0" dirty="0">
                          <a:effectLst/>
                          <a:latin typeface="Times New Roman" panose="02020603050405020304" pitchFamily="18" charset="0"/>
                          <a:cs typeface="Times New Roman" panose="02020603050405020304" pitchFamily="18" charset="0"/>
                        </a:rPr>
                        <a:t> </a:t>
                      </a:r>
                      <a:r>
                        <a:rPr lang="ru-RU" sz="900" b="0" dirty="0" err="1">
                          <a:effectLst/>
                          <a:latin typeface="Times New Roman" panose="02020603050405020304" pitchFamily="18" charset="0"/>
                          <a:cs typeface="Times New Roman" panose="02020603050405020304" pitchFamily="18" charset="0"/>
                        </a:rPr>
                        <a:t>Нұрбақыт</a:t>
                      </a:r>
                      <a:r>
                        <a:rPr lang="ru-RU" sz="900" b="0" dirty="0">
                          <a:effectLst/>
                          <a:latin typeface="Times New Roman" panose="02020603050405020304" pitchFamily="18" charset="0"/>
                          <a:cs typeface="Times New Roman" panose="02020603050405020304" pitchFamily="18" charset="0"/>
                        </a:rPr>
                        <a:t> </a:t>
                      </a:r>
                      <a:r>
                        <a:rPr lang="ru-RU" sz="900" b="0" dirty="0" err="1">
                          <a:effectLst/>
                          <a:latin typeface="Times New Roman" panose="02020603050405020304" pitchFamily="18" charset="0"/>
                          <a:cs typeface="Times New Roman" panose="02020603050405020304" pitchFamily="18" charset="0"/>
                        </a:rPr>
                        <a:t>Сырымұлы</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30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Ағылшын</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29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86</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819637494"/>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Калиханова Фариза Асанбаевна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3</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21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Құқық негіздері</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37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82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684056576"/>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8</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Көпеш Дінмұхаммед Әбілқайрұлы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14</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4993628"/>
                  </a:ext>
                </a:extLst>
              </a:tr>
              <a:tr h="0">
                <a:tc>
                  <a:txBody>
                    <a:bodyPr/>
                    <a:lstStyle/>
                    <a:p>
                      <a:pPr algn="l" rtl="0" fontAlgn="b">
                        <a:buNone/>
                      </a:pPr>
                      <a:r>
                        <a:rPr lang="ru-KZ" sz="900" b="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Қаби Аружан Асқарқызы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a:r>
                        <a:rPr lang="kk-KZ" sz="900" dirty="0"/>
                        <a:t>тапсырмады</a:t>
                      </a:r>
                      <a:endParaRPr lang="ru-KZ" sz="900" dirty="0"/>
                    </a:p>
                  </a:txBody>
                  <a:tcPr>
                    <a:lnL w="9525" cap="flat" cmpd="sng" algn="ctr">
                      <a:solidFill>
                        <a:srgbClr val="CCCCCC"/>
                      </a:solidFill>
                      <a:prstDash val="solid"/>
                      <a:round/>
                      <a:headEnd type="none" w="med" len="med"/>
                      <a:tailEnd type="none" w="med" len="med"/>
                    </a:lnL>
                    <a:lnT w="9525" cap="flat" cmpd="sng" algn="ctr">
                      <a:solidFill>
                        <a:srgbClr val="CCCCCC"/>
                      </a:solidFill>
                      <a:prstDash val="solid"/>
                      <a:round/>
                      <a:headEnd type="none" w="med" len="med"/>
                      <a:tailEnd type="none" w="med" len="med"/>
                    </a:lnT>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328642142"/>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10</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Қабдылсадық Әмірхан Санатұлы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dirty="0" err="1">
                          <a:effectLst/>
                          <a:latin typeface="Times New Roman" panose="02020603050405020304" pitchFamily="18" charset="0"/>
                          <a:cs typeface="Times New Roman" panose="02020603050405020304" pitchFamily="18" charset="0"/>
                        </a:rPr>
                        <a:t>Дүниежүзі</a:t>
                      </a:r>
                      <a:r>
                        <a:rPr lang="ru-RU" sz="900" b="0" dirty="0">
                          <a:effectLst/>
                          <a:latin typeface="Times New Roman" panose="02020603050405020304" pitchFamily="18" charset="0"/>
                          <a:cs typeface="Times New Roman" panose="02020603050405020304" pitchFamily="18" charset="0"/>
                        </a:rPr>
                        <a:t> </a:t>
                      </a:r>
                      <a:r>
                        <a:rPr lang="ru-RU" sz="900" b="0" dirty="0" err="1">
                          <a:effectLst/>
                          <a:latin typeface="Times New Roman" panose="02020603050405020304" pitchFamily="18" charset="0"/>
                          <a:cs typeface="Times New Roman" panose="02020603050405020304" pitchFamily="18" charset="0"/>
                        </a:rPr>
                        <a:t>тарихы</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20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География</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31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75</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965253251"/>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11</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Қасен Арнур Жумагулұлы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5</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Математика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13</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Информатика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52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819044889"/>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12</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Қайрат Гауһар Әлімжанқызы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4</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6</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dirty="0" err="1">
                          <a:effectLst/>
                          <a:latin typeface="Times New Roman" panose="02020603050405020304" pitchFamily="18" charset="0"/>
                          <a:cs typeface="Times New Roman" panose="02020603050405020304" pitchFamily="18" charset="0"/>
                        </a:rPr>
                        <a:t>Дүниежүзі</a:t>
                      </a:r>
                      <a:r>
                        <a:rPr lang="ru-RU" sz="900" b="0" dirty="0">
                          <a:effectLst/>
                          <a:latin typeface="Times New Roman" panose="02020603050405020304" pitchFamily="18" charset="0"/>
                          <a:cs typeface="Times New Roman" panose="02020603050405020304" pitchFamily="18" charset="0"/>
                        </a:rPr>
                        <a:t> </a:t>
                      </a:r>
                      <a:r>
                        <a:rPr lang="ru-RU" sz="900" b="0" dirty="0" err="1">
                          <a:effectLst/>
                          <a:latin typeface="Times New Roman" panose="02020603050405020304" pitchFamily="18" charset="0"/>
                          <a:cs typeface="Times New Roman" panose="02020603050405020304" pitchFamily="18" charset="0"/>
                        </a:rPr>
                        <a:t>тарихы</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24</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Ағылшын</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30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75</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37940"/>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13</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Ламашарип Қайрат Дауренұлы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dirty="0" err="1">
                          <a:effectLst/>
                          <a:latin typeface="Times New Roman" panose="02020603050405020304" pitchFamily="18" charset="0"/>
                          <a:cs typeface="Times New Roman" panose="02020603050405020304" pitchFamily="18" charset="0"/>
                        </a:rPr>
                        <a:t>Құқық</a:t>
                      </a:r>
                      <a:r>
                        <a:rPr lang="ru-RU" sz="900" b="0" dirty="0">
                          <a:effectLst/>
                          <a:latin typeface="Times New Roman" panose="02020603050405020304" pitchFamily="18" charset="0"/>
                          <a:cs typeface="Times New Roman" panose="02020603050405020304" pitchFamily="18" charset="0"/>
                        </a:rPr>
                        <a:t> </a:t>
                      </a:r>
                      <a:r>
                        <a:rPr lang="ru-RU" sz="900" b="0" dirty="0" err="1">
                          <a:effectLst/>
                          <a:latin typeface="Times New Roman" panose="02020603050405020304" pitchFamily="18" charset="0"/>
                          <a:cs typeface="Times New Roman" panose="02020603050405020304" pitchFamily="18" charset="0"/>
                        </a:rPr>
                        <a:t>негіздері</a:t>
                      </a:r>
                      <a:endParaRPr lang="ru-RU"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27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632778334"/>
                  </a:ext>
                </a:extLst>
              </a:tr>
              <a:tr h="154676">
                <a:tc>
                  <a:txBody>
                    <a:bodyPr/>
                    <a:lstStyle/>
                    <a:p>
                      <a:pPr algn="l" rtl="0" fontAlgn="b">
                        <a:buNone/>
                      </a:pPr>
                      <a:r>
                        <a:rPr lang="ru-KZ" sz="900" b="0">
                          <a:effectLst/>
                          <a:latin typeface="Times New Roman" panose="02020603050405020304" pitchFamily="18" charset="0"/>
                          <a:cs typeface="Times New Roman" panose="02020603050405020304" pitchFamily="18" charset="0"/>
                        </a:rPr>
                        <a:t>14</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Муканова Томирис Аяновна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dirty="0" err="1">
                          <a:effectLst/>
                          <a:highlight>
                            <a:srgbClr val="00FF00"/>
                          </a:highlight>
                          <a:latin typeface="Times New Roman" panose="02020603050405020304" pitchFamily="18" charset="0"/>
                          <a:cs typeface="Times New Roman" panose="02020603050405020304" pitchFamily="18" charset="0"/>
                        </a:rPr>
                        <a:t>Ағылшын</a:t>
                      </a:r>
                      <a:r>
                        <a:rPr lang="ru-RU" sz="900" b="0" dirty="0">
                          <a:effectLst/>
                          <a:highlight>
                            <a:srgbClr val="00FF00"/>
                          </a:highlight>
                          <a:latin typeface="Times New Roman" panose="02020603050405020304" pitchFamily="18" charset="0"/>
                          <a:cs typeface="Times New Roman" panose="02020603050405020304" pitchFamily="18" charset="0"/>
                        </a:rPr>
                        <a:t> </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highlight>
                            <a:srgbClr val="00FF00"/>
                          </a:highlight>
                          <a:latin typeface="Times New Roman" panose="02020603050405020304" pitchFamily="18" charset="0"/>
                          <a:cs typeface="Times New Roman" panose="02020603050405020304" pitchFamily="18" charset="0"/>
                        </a:rPr>
                        <a:t>50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География</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38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highlight>
                            <a:srgbClr val="00FF00"/>
                          </a:highlight>
                          <a:latin typeface="Times New Roman" panose="02020603050405020304" pitchFamily="18" charset="0"/>
                          <a:cs typeface="Times New Roman" panose="02020603050405020304" pitchFamily="18" charset="0"/>
                        </a:rPr>
                        <a:t>112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873891366"/>
                  </a:ext>
                </a:extLst>
              </a:tr>
              <a:tr h="181532">
                <a:tc>
                  <a:txBody>
                    <a:bodyPr/>
                    <a:lstStyle/>
                    <a:p>
                      <a:pPr algn="l" rtl="0" fontAlgn="b">
                        <a:buNone/>
                      </a:pPr>
                      <a:r>
                        <a:rPr lang="ru-KZ" sz="900" b="0">
                          <a:effectLst/>
                          <a:latin typeface="Times New Roman" panose="02020603050405020304" pitchFamily="18" charset="0"/>
                          <a:cs typeface="Times New Roman" panose="02020603050405020304" pitchFamily="18" charset="0"/>
                        </a:rPr>
                        <a:t>15</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Өтеген Имран Гайдарұлы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146427920"/>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16</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Рамазан Адия Берекеқызы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5</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10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 </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dirty="0" err="1">
                          <a:effectLst/>
                          <a:highlight>
                            <a:srgbClr val="00FF00"/>
                          </a:highlight>
                          <a:latin typeface="Times New Roman" panose="02020603050405020304" pitchFamily="18" charset="0"/>
                          <a:cs typeface="Times New Roman" panose="02020603050405020304" pitchFamily="18" charset="0"/>
                        </a:rPr>
                        <a:t>Ағылшын</a:t>
                      </a:r>
                      <a:endParaRPr lang="ru-RU" sz="900" b="0" dirty="0">
                        <a:effectLst/>
                        <a:highlight>
                          <a:srgbClr val="00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highlight>
                            <a:srgbClr val="00FF00"/>
                          </a:highlight>
                          <a:latin typeface="Times New Roman" panose="02020603050405020304" pitchFamily="18" charset="0"/>
                          <a:cs typeface="Times New Roman" panose="02020603050405020304" pitchFamily="18" charset="0"/>
                        </a:rPr>
                        <a:t>50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90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104002135"/>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17</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Сабырова Аяна Жасулановна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4</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5</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14</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Ағылышын</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28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58</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33241352"/>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18</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Сеитова Жанель Жаслановна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6</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5</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Құқық негіздері </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30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67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980597406"/>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19</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Сансызбаева Медина Нурлановна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10</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90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17</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156555566"/>
                  </a:ext>
                </a:extLst>
              </a:tr>
              <a:tr h="287215">
                <a:tc>
                  <a:txBody>
                    <a:bodyPr/>
                    <a:lstStyle/>
                    <a:p>
                      <a:pPr algn="l" rtl="0" fontAlgn="b">
                        <a:buNone/>
                      </a:pPr>
                      <a:r>
                        <a:rPr lang="ru-KZ" sz="900" b="0">
                          <a:effectLst/>
                          <a:latin typeface="Times New Roman" panose="02020603050405020304" pitchFamily="18" charset="0"/>
                          <a:cs typeface="Times New Roman" panose="02020603050405020304" pitchFamily="18" charset="0"/>
                        </a:rPr>
                        <a:t>20</a:t>
                      </a: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t">
                        <a:buNone/>
                      </a:pPr>
                      <a:r>
                        <a:rPr lang="ru-RU" sz="900" b="0">
                          <a:effectLst/>
                          <a:latin typeface="Times New Roman" panose="02020603050405020304" pitchFamily="18" charset="0"/>
                          <a:cs typeface="Times New Roman" panose="02020603050405020304" pitchFamily="18" charset="0"/>
                        </a:rPr>
                        <a:t>Темиргалиева Анель Касиетовна</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highlight>
                            <a:srgbClr val="FFFF00"/>
                          </a:highlight>
                          <a:latin typeface="Times New Roman" panose="02020603050405020304" pitchFamily="18" charset="0"/>
                          <a:cs typeface="Times New Roman" panose="02020603050405020304" pitchFamily="18" charset="0"/>
                        </a:rPr>
                        <a:t>2</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9</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11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Дүниежүзі тарихы</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23</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l" rtl="0" fontAlgn="b">
                        <a:buNone/>
                      </a:pPr>
                      <a:r>
                        <a:rPr lang="ru-RU" sz="900" b="0">
                          <a:effectLst/>
                          <a:latin typeface="Times New Roman" panose="02020603050405020304" pitchFamily="18" charset="0"/>
                          <a:cs typeface="Times New Roman" panose="02020603050405020304" pitchFamily="18" charset="0"/>
                        </a:rPr>
                        <a:t>Ағылшын тілі</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a:effectLst/>
                          <a:latin typeface="Times New Roman" panose="02020603050405020304" pitchFamily="18" charset="0"/>
                          <a:cs typeface="Times New Roman" panose="02020603050405020304" pitchFamily="18" charset="0"/>
                        </a:rPr>
                        <a:t>46</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900" b="0" dirty="0">
                          <a:effectLst/>
                          <a:latin typeface="Times New Roman" panose="02020603050405020304" pitchFamily="18" charset="0"/>
                          <a:cs typeface="Times New Roman" panose="02020603050405020304" pitchFamily="18" charset="0"/>
                        </a:rPr>
                        <a:t>91</a:t>
                      </a:r>
                      <a:endParaRPr lang="kk-KZ" sz="900" b="0" dirty="0">
                        <a:effectLst/>
                        <a:latin typeface="Times New Roman" panose="02020603050405020304" pitchFamily="18" charset="0"/>
                        <a:cs typeface="Times New Roman" panose="02020603050405020304" pitchFamily="18" charset="0"/>
                      </a:endParaRPr>
                    </a:p>
                    <a:p>
                      <a:pPr algn="ctr" rtl="0" fontAlgn="b">
                        <a:buNone/>
                      </a:pPr>
                      <a:endParaRPr lang="ru-KZ" sz="900" b="0" dirty="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363164685"/>
                  </a:ext>
                </a:extLst>
              </a:tr>
              <a:tr h="287215">
                <a:tc>
                  <a:txBody>
                    <a:bodyPr/>
                    <a:lstStyle/>
                    <a:p>
                      <a:pPr algn="l" rtl="0" fontAlgn="b">
                        <a:buNone/>
                      </a:pPr>
                      <a:endParaRPr lang="ru-KZ" sz="900" b="0">
                        <a:effectLs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t">
                        <a:buNone/>
                      </a:pPr>
                      <a:r>
                        <a:rPr lang="ru-RU" sz="900" b="0" dirty="0" err="1">
                          <a:effectLst/>
                          <a:highlight>
                            <a:srgbClr val="FFFF00"/>
                          </a:highlight>
                          <a:latin typeface="Times New Roman" panose="02020603050405020304" pitchFamily="18" charset="0"/>
                          <a:cs typeface="Times New Roman" panose="02020603050405020304" pitchFamily="18" charset="0"/>
                        </a:rPr>
                        <a:t>жалпы</a:t>
                      </a:r>
                      <a:endParaRPr lang="ru-RU"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900" b="0" dirty="0">
                          <a:effectLst/>
                          <a:highlight>
                            <a:srgbClr val="FFFF00"/>
                          </a:highlight>
                          <a:latin typeface="Times New Roman" panose="02020603050405020304" pitchFamily="18" charset="0"/>
                          <a:cs typeface="Times New Roman" panose="02020603050405020304" pitchFamily="18" charset="0"/>
                        </a:rPr>
                        <a:t>5</a:t>
                      </a:r>
                      <a:endParaRPr lang="ru-KZ"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900" b="0" dirty="0">
                          <a:effectLst/>
                          <a:highlight>
                            <a:srgbClr val="FFFF00"/>
                          </a:highlight>
                          <a:latin typeface="Times New Roman" panose="02020603050405020304" pitchFamily="18" charset="0"/>
                          <a:cs typeface="Times New Roman" panose="02020603050405020304" pitchFamily="18" charset="0"/>
                        </a:rPr>
                        <a:t>7,8</a:t>
                      </a:r>
                      <a:endParaRPr lang="ru-KZ"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900" b="0" dirty="0">
                          <a:effectLst/>
                          <a:highlight>
                            <a:srgbClr val="FFFF00"/>
                          </a:highlight>
                          <a:latin typeface="Times New Roman" panose="02020603050405020304" pitchFamily="18" charset="0"/>
                          <a:cs typeface="Times New Roman" panose="02020603050405020304" pitchFamily="18" charset="0"/>
                        </a:rPr>
                        <a:t>9,1</a:t>
                      </a: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l" rtl="0" fontAlgn="b">
                        <a:buNone/>
                      </a:pPr>
                      <a:endParaRPr lang="ru-RU"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endParaRPr lang="ru-KZ"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l" rtl="0" fontAlgn="b">
                        <a:buNone/>
                      </a:pPr>
                      <a:endParaRPr lang="ru-RU"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endParaRPr lang="ru-KZ"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900" b="0" dirty="0">
                          <a:effectLst/>
                          <a:highlight>
                            <a:srgbClr val="FFFF00"/>
                          </a:highlight>
                          <a:latin typeface="Times New Roman" panose="02020603050405020304" pitchFamily="18" charset="0"/>
                          <a:cs typeface="Times New Roman" panose="02020603050405020304" pitchFamily="18" charset="0"/>
                        </a:rPr>
                        <a:t>64,3</a:t>
                      </a:r>
                      <a:endParaRPr lang="ru-KZ" sz="900" b="0" dirty="0">
                        <a:effectLst/>
                        <a:highlight>
                          <a:srgbClr val="FFFF00"/>
                        </a:highlight>
                        <a:latin typeface="Times New Roman" panose="02020603050405020304" pitchFamily="18" charset="0"/>
                        <a:cs typeface="Times New Roman" panose="02020603050405020304" pitchFamily="18" charset="0"/>
                      </a:endParaRPr>
                    </a:p>
                  </a:txBody>
                  <a:tcPr marL="13364" marR="13364" marT="8909" marB="8909">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04190875"/>
                  </a:ext>
                </a:extLst>
              </a:tr>
            </a:tbl>
          </a:graphicData>
        </a:graphic>
      </p:graphicFrame>
      <p:graphicFrame>
        <p:nvGraphicFramePr>
          <p:cNvPr id="5" name="Таблица 4">
            <a:extLst>
              <a:ext uri="{FF2B5EF4-FFF2-40B4-BE49-F238E27FC236}">
                <a16:creationId xmlns:a16="http://schemas.microsoft.com/office/drawing/2014/main" id="{BC2EBD71-2E70-0439-50B9-BA5C62A78D10}"/>
              </a:ext>
            </a:extLst>
          </p:cNvPr>
          <p:cNvGraphicFramePr>
            <a:graphicFrameLocks noGrp="1"/>
          </p:cNvGraphicFramePr>
          <p:nvPr>
            <p:extLst>
              <p:ext uri="{D42A27DB-BD31-4B8C-83A1-F6EECF244321}">
                <p14:modId xmlns:p14="http://schemas.microsoft.com/office/powerpoint/2010/main" val="771283276"/>
              </p:ext>
            </p:extLst>
          </p:nvPr>
        </p:nvGraphicFramePr>
        <p:xfrm>
          <a:off x="8066314" y="1602254"/>
          <a:ext cx="3771902" cy="914400"/>
        </p:xfrm>
        <a:graphic>
          <a:graphicData uri="http://schemas.openxmlformats.org/drawingml/2006/table">
            <a:tbl>
              <a:tblPr firstRow="1" bandRow="1">
                <a:tableStyleId>{5C22544A-7EE6-4342-B048-85BDC9FD1C3A}</a:tableStyleId>
              </a:tblPr>
              <a:tblGrid>
                <a:gridCol w="1004206">
                  <a:extLst>
                    <a:ext uri="{9D8B030D-6E8A-4147-A177-3AD203B41FA5}">
                      <a16:colId xmlns:a16="http://schemas.microsoft.com/office/drawing/2014/main" val="2205039786"/>
                    </a:ext>
                  </a:extLst>
                </a:gridCol>
                <a:gridCol w="831318">
                  <a:extLst>
                    <a:ext uri="{9D8B030D-6E8A-4147-A177-3AD203B41FA5}">
                      <a16:colId xmlns:a16="http://schemas.microsoft.com/office/drawing/2014/main" val="2956930314"/>
                    </a:ext>
                  </a:extLst>
                </a:gridCol>
                <a:gridCol w="1936378">
                  <a:extLst>
                    <a:ext uri="{9D8B030D-6E8A-4147-A177-3AD203B41FA5}">
                      <a16:colId xmlns:a16="http://schemas.microsoft.com/office/drawing/2014/main" val="72517847"/>
                    </a:ext>
                  </a:extLst>
                </a:gridCol>
              </a:tblGrid>
              <a:tr h="233617">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Ең үлкен ұпай</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 мұғалімі</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233617">
                <a:tc>
                  <a:txBody>
                    <a:bodyPr/>
                    <a:lstStyle/>
                    <a:p>
                      <a:pPr algn="ctr"/>
                      <a:r>
                        <a:rPr lang="kk-KZ" sz="1200" dirty="0">
                          <a:latin typeface="Times New Roman" panose="02020603050405020304" pitchFamily="18" charset="0"/>
                          <a:cs typeface="Times New Roman" panose="02020603050405020304" pitchFamily="18" charset="0"/>
                        </a:rPr>
                        <a:t>Ағылшын </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50</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Шапенова Г.К.</a:t>
                      </a:r>
                    </a:p>
                    <a:p>
                      <a:pPr algn="ctr"/>
                      <a:r>
                        <a:rPr lang="kk-KZ" sz="1200" dirty="0">
                          <a:latin typeface="Times New Roman" panose="02020603050405020304" pitchFamily="18" charset="0"/>
                          <a:cs typeface="Times New Roman" panose="02020603050405020304" pitchFamily="18" charset="0"/>
                        </a:rPr>
                        <a:t>Балташева З.Н.</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84231192"/>
                  </a:ext>
                </a:extLst>
              </a:tr>
            </a:tbl>
          </a:graphicData>
        </a:graphic>
      </p:graphicFrame>
      <p:graphicFrame>
        <p:nvGraphicFramePr>
          <p:cNvPr id="6" name="Таблица 5">
            <a:extLst>
              <a:ext uri="{FF2B5EF4-FFF2-40B4-BE49-F238E27FC236}">
                <a16:creationId xmlns:a16="http://schemas.microsoft.com/office/drawing/2014/main" id="{4E053C5A-6703-0B85-4613-B0D94DCC8FDE}"/>
              </a:ext>
            </a:extLst>
          </p:cNvPr>
          <p:cNvGraphicFramePr>
            <a:graphicFrameLocks noGrp="1"/>
          </p:cNvGraphicFramePr>
          <p:nvPr>
            <p:extLst>
              <p:ext uri="{D42A27DB-BD31-4B8C-83A1-F6EECF244321}">
                <p14:modId xmlns:p14="http://schemas.microsoft.com/office/powerpoint/2010/main" val="3718482078"/>
              </p:ext>
            </p:extLst>
          </p:nvPr>
        </p:nvGraphicFramePr>
        <p:xfrm>
          <a:off x="8081620" y="3672364"/>
          <a:ext cx="3829053" cy="1280160"/>
        </p:xfrm>
        <a:graphic>
          <a:graphicData uri="http://schemas.openxmlformats.org/drawingml/2006/table">
            <a:tbl>
              <a:tblPr firstRow="1" bandRow="1">
                <a:tableStyleId>{5C22544A-7EE6-4342-B048-85BDC9FD1C3A}</a:tableStyleId>
              </a:tblPr>
              <a:tblGrid>
                <a:gridCol w="1036453">
                  <a:extLst>
                    <a:ext uri="{9D8B030D-6E8A-4147-A177-3AD203B41FA5}">
                      <a16:colId xmlns:a16="http://schemas.microsoft.com/office/drawing/2014/main" val="3260551959"/>
                    </a:ext>
                  </a:extLst>
                </a:gridCol>
                <a:gridCol w="1573945">
                  <a:extLst>
                    <a:ext uri="{9D8B030D-6E8A-4147-A177-3AD203B41FA5}">
                      <a16:colId xmlns:a16="http://schemas.microsoft.com/office/drawing/2014/main" val="2205039786"/>
                    </a:ext>
                  </a:extLst>
                </a:gridCol>
                <a:gridCol w="498965">
                  <a:extLst>
                    <a:ext uri="{9D8B030D-6E8A-4147-A177-3AD203B41FA5}">
                      <a16:colId xmlns:a16="http://schemas.microsoft.com/office/drawing/2014/main" val="2956930314"/>
                    </a:ext>
                  </a:extLst>
                </a:gridCol>
                <a:gridCol w="719690">
                  <a:extLst>
                    <a:ext uri="{9D8B030D-6E8A-4147-A177-3AD203B41FA5}">
                      <a16:colId xmlns:a16="http://schemas.microsoft.com/office/drawing/2014/main" val="3505955645"/>
                    </a:ext>
                  </a:extLst>
                </a:gridCol>
              </a:tblGrid>
              <a:tr h="349444">
                <a:tc>
                  <a:txBody>
                    <a:bodyPr/>
                    <a:lstStyle/>
                    <a:p>
                      <a:pPr algn="ctr"/>
                      <a:r>
                        <a:rPr lang="kk-KZ" sz="1200" dirty="0">
                          <a:latin typeface="Times New Roman" panose="02020603050405020304" pitchFamily="18" charset="0"/>
                          <a:cs typeface="Times New Roman" panose="02020603050405020304" pitchFamily="18" charset="0"/>
                        </a:rPr>
                        <a:t>Шектік ұпай алмаған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Оқушы саны</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ұпай</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515732">
                <a:tc>
                  <a:txBody>
                    <a:bodyPr/>
                    <a:lstStyle/>
                    <a:p>
                      <a:pPr algn="ctr"/>
                      <a:r>
                        <a:rPr lang="kk-KZ" sz="1200" dirty="0">
                          <a:latin typeface="Times New Roman" panose="02020603050405020304" pitchFamily="18" charset="0"/>
                          <a:cs typeface="Times New Roman" panose="02020603050405020304" pitchFamily="18" charset="0"/>
                        </a:rPr>
                        <a:t>қаңтар</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Алибеков Ж</a:t>
                      </a:r>
                    </a:p>
                    <a:p>
                      <a:pPr algn="ctr"/>
                      <a:r>
                        <a:rPr lang="kk-KZ" sz="1200" dirty="0">
                          <a:latin typeface="Times New Roman" panose="02020603050405020304" pitchFamily="18" charset="0"/>
                          <a:cs typeface="Times New Roman" panose="02020603050405020304" pitchFamily="18" charset="0"/>
                        </a:rPr>
                        <a:t>Темиргелиева А</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М.с.-2</a:t>
                      </a:r>
                    </a:p>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41</a:t>
                      </a:r>
                    </a:p>
                  </a:txBody>
                  <a:tcPr/>
                </a:tc>
                <a:extLst>
                  <a:ext uri="{0D108BD9-81ED-4DB2-BD59-A6C34878D82A}">
                    <a16:rowId xmlns:a16="http://schemas.microsoft.com/office/drawing/2014/main" val="1321094739"/>
                  </a:ext>
                </a:extLst>
              </a:tr>
            </a:tbl>
          </a:graphicData>
        </a:graphic>
      </p:graphicFrame>
      <p:sp>
        <p:nvSpPr>
          <p:cNvPr id="8" name="TextBox 7">
            <a:extLst>
              <a:ext uri="{FF2B5EF4-FFF2-40B4-BE49-F238E27FC236}">
                <a16:creationId xmlns:a16="http://schemas.microsoft.com/office/drawing/2014/main" id="{8F9D6EA7-8F3F-DD1C-E03A-87A8AA839A93}"/>
              </a:ext>
            </a:extLst>
          </p:cNvPr>
          <p:cNvSpPr txBox="1"/>
          <p:nvPr/>
        </p:nvSpPr>
        <p:spPr>
          <a:xfrm>
            <a:off x="8466363" y="459344"/>
            <a:ext cx="2430915" cy="1015663"/>
          </a:xfrm>
          <a:prstGeom prst="rect">
            <a:avLst/>
          </a:prstGeom>
          <a:noFill/>
        </p:spPr>
        <p:txBody>
          <a:bodyPr wrap="square">
            <a:spAutoFit/>
          </a:bodyPr>
          <a:lstStyle/>
          <a:p>
            <a:r>
              <a:rPr lang="kk-KZ" sz="2400" dirty="0">
                <a:solidFill>
                  <a:srgbClr val="FF0000"/>
                </a:solidFill>
              </a:rPr>
              <a:t>11а- сынып</a:t>
            </a:r>
            <a:br>
              <a:rPr lang="kk-KZ" sz="2400" dirty="0"/>
            </a:br>
            <a:r>
              <a:rPr lang="kk-KZ" sz="1800" dirty="0">
                <a:latin typeface="Times New Roman" panose="02020603050405020304" pitchFamily="18" charset="0"/>
                <a:cs typeface="Times New Roman" panose="02020603050405020304" pitchFamily="18" charset="0"/>
              </a:rPr>
              <a:t>Муканова Томирис-112 ұпай</a:t>
            </a:r>
            <a:endParaRPr lang="ru-KZ" dirty="0"/>
          </a:p>
        </p:txBody>
      </p:sp>
    </p:spTree>
    <p:extLst>
      <p:ext uri="{BB962C8B-B14F-4D97-AF65-F5344CB8AC3E}">
        <p14:creationId xmlns:p14="http://schemas.microsoft.com/office/powerpoint/2010/main" val="386163678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A467B166-0EFE-6293-49DB-2B29E6D6802D}"/>
              </a:ext>
            </a:extLst>
          </p:cNvPr>
          <p:cNvGraphicFramePr>
            <a:graphicFrameLocks noGrp="1"/>
          </p:cNvGraphicFramePr>
          <p:nvPr>
            <p:extLst>
              <p:ext uri="{D42A27DB-BD31-4B8C-83A1-F6EECF244321}">
                <p14:modId xmlns:p14="http://schemas.microsoft.com/office/powerpoint/2010/main" val="4263673012"/>
              </p:ext>
            </p:extLst>
          </p:nvPr>
        </p:nvGraphicFramePr>
        <p:xfrm>
          <a:off x="219335" y="427933"/>
          <a:ext cx="8297941" cy="5818859"/>
        </p:xfrm>
        <a:graphic>
          <a:graphicData uri="http://schemas.openxmlformats.org/drawingml/2006/table">
            <a:tbl>
              <a:tblPr/>
              <a:tblGrid>
                <a:gridCol w="298780">
                  <a:extLst>
                    <a:ext uri="{9D8B030D-6E8A-4147-A177-3AD203B41FA5}">
                      <a16:colId xmlns:a16="http://schemas.microsoft.com/office/drawing/2014/main" val="4116494788"/>
                    </a:ext>
                  </a:extLst>
                </a:gridCol>
                <a:gridCol w="1799473">
                  <a:extLst>
                    <a:ext uri="{9D8B030D-6E8A-4147-A177-3AD203B41FA5}">
                      <a16:colId xmlns:a16="http://schemas.microsoft.com/office/drawing/2014/main" val="1891291980"/>
                    </a:ext>
                  </a:extLst>
                </a:gridCol>
                <a:gridCol w="760533">
                  <a:extLst>
                    <a:ext uri="{9D8B030D-6E8A-4147-A177-3AD203B41FA5}">
                      <a16:colId xmlns:a16="http://schemas.microsoft.com/office/drawing/2014/main" val="4100686504"/>
                    </a:ext>
                  </a:extLst>
                </a:gridCol>
                <a:gridCol w="679045">
                  <a:extLst>
                    <a:ext uri="{9D8B030D-6E8A-4147-A177-3AD203B41FA5}">
                      <a16:colId xmlns:a16="http://schemas.microsoft.com/office/drawing/2014/main" val="1272499013"/>
                    </a:ext>
                  </a:extLst>
                </a:gridCol>
                <a:gridCol w="828437">
                  <a:extLst>
                    <a:ext uri="{9D8B030D-6E8A-4147-A177-3AD203B41FA5}">
                      <a16:colId xmlns:a16="http://schemas.microsoft.com/office/drawing/2014/main" val="891176837"/>
                    </a:ext>
                  </a:extLst>
                </a:gridCol>
                <a:gridCol w="679045">
                  <a:extLst>
                    <a:ext uri="{9D8B030D-6E8A-4147-A177-3AD203B41FA5}">
                      <a16:colId xmlns:a16="http://schemas.microsoft.com/office/drawing/2014/main" val="3115186345"/>
                    </a:ext>
                  </a:extLst>
                </a:gridCol>
                <a:gridCol w="679045">
                  <a:extLst>
                    <a:ext uri="{9D8B030D-6E8A-4147-A177-3AD203B41FA5}">
                      <a16:colId xmlns:a16="http://schemas.microsoft.com/office/drawing/2014/main" val="31761930"/>
                    </a:ext>
                  </a:extLst>
                </a:gridCol>
                <a:gridCol w="679045">
                  <a:extLst>
                    <a:ext uri="{9D8B030D-6E8A-4147-A177-3AD203B41FA5}">
                      <a16:colId xmlns:a16="http://schemas.microsoft.com/office/drawing/2014/main" val="109998132"/>
                    </a:ext>
                  </a:extLst>
                </a:gridCol>
                <a:gridCol w="679045">
                  <a:extLst>
                    <a:ext uri="{9D8B030D-6E8A-4147-A177-3AD203B41FA5}">
                      <a16:colId xmlns:a16="http://schemas.microsoft.com/office/drawing/2014/main" val="1268664545"/>
                    </a:ext>
                  </a:extLst>
                </a:gridCol>
                <a:gridCol w="1215493">
                  <a:extLst>
                    <a:ext uri="{9D8B030D-6E8A-4147-A177-3AD203B41FA5}">
                      <a16:colId xmlns:a16="http://schemas.microsoft.com/office/drawing/2014/main" val="1620839069"/>
                    </a:ext>
                  </a:extLst>
                </a:gridCol>
              </a:tblGrid>
              <a:tr h="703030">
                <a:tc>
                  <a:txBody>
                    <a:bodyPr/>
                    <a:lstStyle/>
                    <a:p>
                      <a:pPr algn="ctr" rtl="0" fontAlgn="b">
                        <a:buNone/>
                      </a:pPr>
                      <a:r>
                        <a:rPr lang="ru-KZ" sz="1200" b="1" dirty="0">
                          <a:effectLst/>
                          <a:latin typeface="Times New Roman" panose="02020603050405020304" pitchFamily="18" charset="0"/>
                        </a:rPr>
                        <a:t>№</a:t>
                      </a:r>
                    </a:p>
                  </a:txBody>
                  <a:tcPr marL="9000" marR="9000" marT="6000" marB="600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dirty="0" err="1">
                          <a:effectLst/>
                          <a:latin typeface="Times New Roman" panose="02020603050405020304" pitchFamily="18" charset="0"/>
                        </a:rPr>
                        <a:t>Оқушы</a:t>
                      </a:r>
                      <a:r>
                        <a:rPr lang="ru-RU" sz="1200" b="1" dirty="0">
                          <a:effectLst/>
                          <a:latin typeface="Times New Roman" panose="02020603050405020304" pitchFamily="18" charset="0"/>
                        </a:rPr>
                        <a:t> </a:t>
                      </a:r>
                      <a:r>
                        <a:rPr lang="ru-RU" sz="1200" b="1" dirty="0" err="1">
                          <a:effectLst/>
                          <a:latin typeface="Times New Roman" panose="02020603050405020304" pitchFamily="18" charset="0"/>
                        </a:rPr>
                        <a:t>аты</a:t>
                      </a:r>
                      <a:r>
                        <a:rPr lang="ru-RU" sz="1200" b="1" dirty="0">
                          <a:effectLst/>
                          <a:latin typeface="Times New Roman" panose="02020603050405020304" pitchFamily="18" charset="0"/>
                        </a:rPr>
                        <a:t> </a:t>
                      </a:r>
                      <a:r>
                        <a:rPr lang="ru-RU" sz="1200" b="1" dirty="0" err="1">
                          <a:effectLst/>
                          <a:latin typeface="Times New Roman" panose="02020603050405020304" pitchFamily="18" charset="0"/>
                        </a:rPr>
                        <a:t>жөні</a:t>
                      </a:r>
                      <a:endParaRPr lang="ru-RU" sz="1200" b="1" dirty="0">
                        <a:effectLst/>
                        <a:latin typeface="Times New Roman" panose="02020603050405020304" pitchFamily="18" charset="0"/>
                      </a:endParaRP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dirty="0" err="1">
                          <a:effectLst/>
                          <a:latin typeface="Times New Roman" panose="02020603050405020304" pitchFamily="18" charset="0"/>
                        </a:rPr>
                        <a:t>Математикалық</a:t>
                      </a:r>
                      <a:r>
                        <a:rPr lang="ru-RU" sz="1200" b="1" dirty="0">
                          <a:effectLst/>
                          <a:latin typeface="Times New Roman" panose="02020603050405020304" pitchFamily="18" charset="0"/>
                        </a:rPr>
                        <a:t> </a:t>
                      </a:r>
                      <a:r>
                        <a:rPr lang="ru-RU" sz="1200" b="1" dirty="0" err="1">
                          <a:effectLst/>
                          <a:latin typeface="Times New Roman" panose="02020603050405020304" pitchFamily="18" charset="0"/>
                        </a:rPr>
                        <a:t>сауаттылық</a:t>
                      </a:r>
                      <a:r>
                        <a:rPr lang="ru-RU" sz="1200" b="1" dirty="0">
                          <a:effectLst/>
                          <a:latin typeface="Times New Roman" panose="02020603050405020304" pitchFamily="18" charset="0"/>
                        </a:rPr>
                        <a:t>. ҰПАЙ</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rPr>
                        <a:t>Оқу сауаттылығы. ҰПАЙ</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rPr>
                        <a:t>Қазақстан тарихы. ҰПАЙ</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rPr>
                        <a:t>ТАҢДАУ ПӘН №1</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rPr>
                        <a:t>ҰПАЙ</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rPr>
                        <a:t>ТАҢДАУ ПӘН №2</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rPr>
                        <a:t>ҰПАЙ</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dirty="0">
                          <a:effectLst/>
                          <a:latin typeface="Times New Roman" panose="02020603050405020304" pitchFamily="18" charset="0"/>
                        </a:rPr>
                        <a:t>ЖАЛПЫ ҰПАЙ</a:t>
                      </a:r>
                    </a:p>
                  </a:txBody>
                  <a:tcPr marL="9000" marR="9000" marT="6000" marB="600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183585974"/>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1</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dirty="0" err="1">
                          <a:effectLst/>
                          <a:latin typeface="Times New Roman" panose="02020603050405020304" pitchFamily="18" charset="0"/>
                          <a:cs typeface="Times New Roman" panose="02020603050405020304" pitchFamily="18" charset="0"/>
                        </a:rPr>
                        <a:t>Амангелді</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Кәусәр</a:t>
                      </a:r>
                      <a:endParaRPr lang="ru-RU"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3</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6</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8</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дүние жүзі т</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15</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ағылшын</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37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69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188059290"/>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2</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dirty="0">
                          <a:effectLst/>
                          <a:latin typeface="Times New Roman" panose="02020603050405020304" pitchFamily="18" charset="0"/>
                          <a:cs typeface="Times New Roman" panose="02020603050405020304" pitchFamily="18" charset="0"/>
                        </a:rPr>
                        <a:t>Ахмет Алишер</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4</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математика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физика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FF"/>
                          </a:highlight>
                          <a:latin typeface="Times New Roman" panose="02020603050405020304" pitchFamily="18" charset="0"/>
                          <a:cs typeface="Times New Roman" panose="02020603050405020304" pitchFamily="18" charset="0"/>
                        </a:rPr>
                        <a:t>47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72197959"/>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3</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Ахметжан Асанәлі</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13</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дүние жүзі т</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құқық негіздері</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74</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0448889"/>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4</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dirty="0" err="1">
                          <a:effectLst/>
                          <a:latin typeface="Times New Roman" panose="02020603050405020304" pitchFamily="18" charset="0"/>
                          <a:cs typeface="Times New Roman" panose="02020603050405020304" pitchFamily="18" charset="0"/>
                        </a:rPr>
                        <a:t>Байгабулов</a:t>
                      </a:r>
                      <a:r>
                        <a:rPr lang="ru-RU" sz="1200" b="0" dirty="0">
                          <a:effectLst/>
                          <a:latin typeface="Times New Roman" panose="02020603050405020304" pitchFamily="18" charset="0"/>
                          <a:cs typeface="Times New Roman" panose="02020603050405020304" pitchFamily="18" charset="0"/>
                        </a:rPr>
                        <a:t> Мирас</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00"/>
                          </a:highlight>
                          <a:latin typeface="Times New Roman" panose="02020603050405020304" pitchFamily="18" charset="0"/>
                          <a:cs typeface="Times New Roman" panose="02020603050405020304" pitchFamily="18" charset="0"/>
                        </a:rPr>
                        <a:t>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00"/>
                          </a:highlight>
                          <a:latin typeface="Times New Roman" panose="02020603050405020304" pitchFamily="18" charset="0"/>
                          <a:cs typeface="Times New Roman" panose="02020603050405020304" pitchFamily="18" charset="0"/>
                        </a:rPr>
                        <a:t>3</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a:effectLst/>
                          <a:latin typeface="Times New Roman" panose="02020603050405020304" pitchFamily="18" charset="0"/>
                          <a:cs typeface="Times New Roman" panose="02020603050405020304" pitchFamily="18" charset="0"/>
                        </a:rPr>
                        <a:t>математика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физика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FF"/>
                          </a:highlight>
                          <a:latin typeface="Times New Roman" panose="02020603050405020304" pitchFamily="18" charset="0"/>
                          <a:cs typeface="Times New Roman" panose="02020603050405020304" pitchFamily="18" charset="0"/>
                        </a:rPr>
                        <a:t>39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891480212"/>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5</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Зейнулла Ансар</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00"/>
                          </a:highlight>
                          <a:latin typeface="Times New Roman" panose="02020603050405020304" pitchFamily="18" charset="0"/>
                          <a:cs typeface="Times New Roman" panose="02020603050405020304" pitchFamily="18" charset="0"/>
                        </a:rPr>
                        <a:t>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дүние</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жүзі</a:t>
                      </a:r>
                      <a:r>
                        <a:rPr lang="ru-RU" sz="1200" b="0" dirty="0">
                          <a:effectLst/>
                          <a:latin typeface="Times New Roman" panose="02020603050405020304" pitchFamily="18" charset="0"/>
                          <a:cs typeface="Times New Roman" panose="02020603050405020304" pitchFamily="18" charset="0"/>
                        </a:rPr>
                        <a:t> т</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құқық негіздері</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18</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54</a:t>
                      </a:r>
                      <a:r>
                        <a:rPr lang="kk-KZ" sz="1200" b="0" dirty="0">
                          <a:effectLst/>
                          <a:latin typeface="Times New Roman" panose="02020603050405020304" pitchFamily="18" charset="0"/>
                          <a:cs typeface="Times New Roman" panose="02020603050405020304" pitchFamily="18" charset="0"/>
                        </a:rPr>
                        <a:t>+</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294675217"/>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6</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Бимырзаев Ислам</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4</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дүние</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жүзі</a:t>
                      </a:r>
                      <a:r>
                        <a:rPr lang="ru-RU" sz="1200" b="0" dirty="0">
                          <a:effectLst/>
                          <a:latin typeface="Times New Roman" panose="02020603050405020304" pitchFamily="18" charset="0"/>
                          <a:cs typeface="Times New Roman" panose="02020603050405020304" pitchFamily="18" charset="0"/>
                        </a:rPr>
                        <a:t> т</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11</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құқық</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негіздері</a:t>
                      </a:r>
                      <a:endParaRPr lang="ru-RU"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FF"/>
                          </a:highlight>
                          <a:latin typeface="Times New Roman" panose="02020603050405020304" pitchFamily="18" charset="0"/>
                          <a:cs typeface="Times New Roman" panose="02020603050405020304" pitchFamily="18" charset="0"/>
                        </a:rPr>
                        <a:t>47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382040492"/>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7</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Беркимбай Разия</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00"/>
                          </a:highlight>
                          <a:latin typeface="Times New Roman" panose="02020603050405020304" pitchFamily="18" charset="0"/>
                          <a:cs typeface="Times New Roman" panose="02020603050405020304" pitchFamily="18" charset="0"/>
                        </a:rPr>
                        <a:t>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дүние</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жүзі</a:t>
                      </a:r>
                      <a:r>
                        <a:rPr lang="ru-RU" sz="1200" b="0" dirty="0">
                          <a:effectLst/>
                          <a:latin typeface="Times New Roman" panose="02020603050405020304" pitchFamily="18" charset="0"/>
                          <a:cs typeface="Times New Roman" panose="02020603050405020304" pitchFamily="18" charset="0"/>
                        </a:rPr>
                        <a:t> т</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13</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құқық</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негіздері</a:t>
                      </a:r>
                      <a:endParaRPr lang="ru-RU"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18</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50</a:t>
                      </a:r>
                      <a:r>
                        <a:rPr lang="kk-KZ" sz="1200" b="0" dirty="0">
                          <a:effectLst/>
                          <a:latin typeface="Times New Roman" panose="02020603050405020304" pitchFamily="18" charset="0"/>
                          <a:cs typeface="Times New Roman" panose="02020603050405020304" pitchFamily="18" charset="0"/>
                        </a:rPr>
                        <a:t>+</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746371561"/>
                  </a:ext>
                </a:extLst>
              </a:tr>
              <a:tr h="209206">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8</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Молдахмет Айым</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00"/>
                          </a:highlight>
                          <a:latin typeface="Times New Roman" panose="02020603050405020304" pitchFamily="18" charset="0"/>
                          <a:cs typeface="Times New Roman" panose="02020603050405020304" pitchFamily="18" charset="0"/>
                        </a:rPr>
                        <a:t>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биология</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20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a:effectLst/>
                          <a:latin typeface="Times New Roman" panose="02020603050405020304" pitchFamily="18" charset="0"/>
                          <a:cs typeface="Times New Roman" panose="02020603050405020304" pitchFamily="18" charset="0"/>
                        </a:rPr>
                        <a:t>география</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24</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62</a:t>
                      </a:r>
                      <a:r>
                        <a:rPr lang="kk-KZ" sz="1200" b="0" dirty="0">
                          <a:effectLst/>
                          <a:latin typeface="Times New Roman" panose="02020603050405020304" pitchFamily="18" charset="0"/>
                          <a:cs typeface="Times New Roman" panose="02020603050405020304" pitchFamily="18" charset="0"/>
                        </a:rPr>
                        <a:t>+</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843210612"/>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9</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Омарова Жанерке</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4</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дүние</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жүзі</a:t>
                      </a:r>
                      <a:r>
                        <a:rPr lang="ru-RU" sz="1200" b="0" dirty="0">
                          <a:effectLst/>
                          <a:latin typeface="Times New Roman" panose="02020603050405020304" pitchFamily="18" charset="0"/>
                          <a:cs typeface="Times New Roman" panose="02020603050405020304" pitchFamily="18" charset="0"/>
                        </a:rPr>
                        <a:t> т</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құқық</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негіздері</a:t>
                      </a:r>
                      <a:endParaRPr lang="ru-RU"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33</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00FF00"/>
                          </a:highlight>
                          <a:latin typeface="Times New Roman" panose="02020603050405020304" pitchFamily="18" charset="0"/>
                          <a:cs typeface="Times New Roman" panose="02020603050405020304" pitchFamily="18" charset="0"/>
                        </a:rPr>
                        <a:t>76</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014003031"/>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10</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Талап Санжар</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3</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математика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физика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FF"/>
                          </a:highlight>
                          <a:latin typeface="Times New Roman" panose="02020603050405020304" pitchFamily="18" charset="0"/>
                          <a:cs typeface="Times New Roman" panose="02020603050405020304" pitchFamily="18" charset="0"/>
                        </a:rPr>
                        <a:t>35</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23504827"/>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11</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Төлеген Сандина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4</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5</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дүние жүзі т</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26</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err="1">
                          <a:effectLst/>
                          <a:latin typeface="Times New Roman" panose="02020603050405020304" pitchFamily="18" charset="0"/>
                          <a:cs typeface="Times New Roman" panose="02020603050405020304" pitchFamily="18" charset="0"/>
                        </a:rPr>
                        <a:t>ағылшын</a:t>
                      </a:r>
                      <a:endParaRPr lang="ru-RU"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22</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67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43328446"/>
                  </a:ext>
                </a:extLst>
              </a:tr>
              <a:tr h="357188">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12</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Хамет Райымбек</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6</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9</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10</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математика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17</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физика</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11</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53</a:t>
                      </a: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289751094"/>
                  </a:ext>
                </a:extLst>
              </a:tr>
              <a:tr h="381867">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13</a:t>
                      </a: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dirty="0" err="1">
                          <a:latin typeface="Times New Roman" panose="02020603050405020304" pitchFamily="18" charset="0"/>
                          <a:cs typeface="Times New Roman" panose="02020603050405020304" pitchFamily="18" charset="0"/>
                        </a:rPr>
                        <a:t>Ершикова</a:t>
                      </a:r>
                      <a:r>
                        <a:rPr lang="ru-RU" sz="1200" dirty="0">
                          <a:latin typeface="Times New Roman" panose="02020603050405020304" pitchFamily="18" charset="0"/>
                          <a:cs typeface="Times New Roman" panose="02020603050405020304" pitchFamily="18" charset="0"/>
                        </a:rPr>
                        <a:t> Дария</a:t>
                      </a:r>
                      <a:endParaRPr lang="ru-RU"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7</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6</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дүние жүзі т</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11</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ағылшын</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21</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55</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398672801"/>
                  </a:ext>
                </a:extLst>
              </a:tr>
              <a:tr h="306913">
                <a:tc>
                  <a:txBody>
                    <a:bodyPr/>
                    <a:lstStyle/>
                    <a:p>
                      <a:pPr algn="r" rtl="0" fontAlgn="b">
                        <a:buNone/>
                      </a:pPr>
                      <a:endParaRPr lang="ru-KZ" sz="1200" b="0"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buNone/>
                      </a:pPr>
                      <a:r>
                        <a:rPr lang="ru-RU" sz="1200" b="1" dirty="0" err="1">
                          <a:effectLst/>
                          <a:latin typeface="Times New Roman" panose="02020603050405020304" pitchFamily="18" charset="0"/>
                          <a:cs typeface="Times New Roman" panose="02020603050405020304" pitchFamily="18" charset="0"/>
                        </a:rPr>
                        <a:t>жалпы</a:t>
                      </a:r>
                      <a:endParaRPr lang="ru-RU" sz="1200" b="1" dirty="0">
                        <a:effectLst/>
                        <a:latin typeface="Times New Roman" panose="02020603050405020304" pitchFamily="18" charset="0"/>
                        <a:cs typeface="Times New Roman" panose="02020603050405020304" pitchFamily="18" charset="0"/>
                      </a:endParaRPr>
                    </a:p>
                  </a:txBody>
                  <a:tcPr marL="9000" marR="9000" marT="6000" marB="60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1200" b="1" dirty="0">
                          <a:effectLst/>
                          <a:latin typeface="Times New Roman" panose="02020603050405020304" pitchFamily="18" charset="0"/>
                          <a:cs typeface="Times New Roman" panose="02020603050405020304" pitchFamily="18" charset="0"/>
                        </a:rPr>
                        <a:t>3,6</a:t>
                      </a:r>
                      <a:endParaRPr lang="ru-KZ"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1200" b="1" dirty="0">
                          <a:effectLst/>
                          <a:latin typeface="Times New Roman" panose="02020603050405020304" pitchFamily="18" charset="0"/>
                          <a:cs typeface="Times New Roman" panose="02020603050405020304" pitchFamily="18" charset="0"/>
                        </a:rPr>
                        <a:t>7,6</a:t>
                      </a:r>
                      <a:endParaRPr lang="ru-KZ"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1200" b="1" dirty="0">
                          <a:effectLst/>
                          <a:latin typeface="Times New Roman" panose="02020603050405020304" pitchFamily="18" charset="0"/>
                          <a:cs typeface="Times New Roman" panose="02020603050405020304" pitchFamily="18" charset="0"/>
                        </a:rPr>
                        <a:t>8,6</a:t>
                      </a:r>
                      <a:endParaRPr lang="ru-KZ"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endParaRPr lang="ru-RU"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endParaRPr lang="ru-KZ"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endParaRPr lang="ru-RU"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endParaRPr lang="ru-KZ"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buNone/>
                      </a:pPr>
                      <a:r>
                        <a:rPr lang="kk-KZ" sz="1200" b="1" dirty="0">
                          <a:effectLst/>
                          <a:latin typeface="Times New Roman" panose="02020603050405020304" pitchFamily="18" charset="0"/>
                          <a:cs typeface="Times New Roman" panose="02020603050405020304" pitchFamily="18" charset="0"/>
                        </a:rPr>
                        <a:t>56</a:t>
                      </a:r>
                      <a:endParaRPr lang="ru-KZ"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5074033"/>
                  </a:ext>
                </a:extLst>
              </a:tr>
            </a:tbl>
          </a:graphicData>
        </a:graphic>
      </p:graphicFrame>
      <p:sp>
        <p:nvSpPr>
          <p:cNvPr id="8" name="TextBox 7">
            <a:extLst>
              <a:ext uri="{FF2B5EF4-FFF2-40B4-BE49-F238E27FC236}">
                <a16:creationId xmlns:a16="http://schemas.microsoft.com/office/drawing/2014/main" id="{F200E343-AE67-4DEF-8DA0-14B846CDD778}"/>
              </a:ext>
            </a:extLst>
          </p:cNvPr>
          <p:cNvSpPr txBox="1"/>
          <p:nvPr/>
        </p:nvSpPr>
        <p:spPr>
          <a:xfrm>
            <a:off x="8876871" y="494111"/>
            <a:ext cx="2674553" cy="646331"/>
          </a:xfrm>
          <a:prstGeom prst="rect">
            <a:avLst/>
          </a:prstGeom>
          <a:noFill/>
        </p:spPr>
        <p:txBody>
          <a:bodyPr wrap="square">
            <a:spAutoFit/>
          </a:bodyPr>
          <a:lstStyle/>
          <a:p>
            <a:r>
              <a:rPr lang="kk-KZ" sz="1800" dirty="0">
                <a:solidFill>
                  <a:srgbClr val="FF0000"/>
                </a:solidFill>
              </a:rPr>
              <a:t>11ә- сынып</a:t>
            </a:r>
          </a:p>
          <a:p>
            <a:r>
              <a:rPr lang="kk-KZ" dirty="0">
                <a:solidFill>
                  <a:srgbClr val="FF0000"/>
                </a:solidFill>
              </a:rPr>
              <a:t>Омарова Жанерке -76</a:t>
            </a:r>
            <a:endParaRPr lang="ru-KZ" dirty="0"/>
          </a:p>
        </p:txBody>
      </p:sp>
      <p:graphicFrame>
        <p:nvGraphicFramePr>
          <p:cNvPr id="9" name="Таблица 8">
            <a:extLst>
              <a:ext uri="{FF2B5EF4-FFF2-40B4-BE49-F238E27FC236}">
                <a16:creationId xmlns:a16="http://schemas.microsoft.com/office/drawing/2014/main" id="{EFAE971B-F8C4-A274-09BB-AE88D3996F52}"/>
              </a:ext>
            </a:extLst>
          </p:cNvPr>
          <p:cNvGraphicFramePr>
            <a:graphicFrameLocks noGrp="1"/>
          </p:cNvGraphicFramePr>
          <p:nvPr>
            <p:extLst>
              <p:ext uri="{D42A27DB-BD31-4B8C-83A1-F6EECF244321}">
                <p14:modId xmlns:p14="http://schemas.microsoft.com/office/powerpoint/2010/main" val="1091762923"/>
              </p:ext>
            </p:extLst>
          </p:nvPr>
        </p:nvGraphicFramePr>
        <p:xfrm>
          <a:off x="8633288" y="1674173"/>
          <a:ext cx="3397321" cy="914400"/>
        </p:xfrm>
        <a:graphic>
          <a:graphicData uri="http://schemas.openxmlformats.org/drawingml/2006/table">
            <a:tbl>
              <a:tblPr firstRow="1" bandRow="1">
                <a:tableStyleId>{5C22544A-7EE6-4342-B048-85BDC9FD1C3A}</a:tableStyleId>
              </a:tblPr>
              <a:tblGrid>
                <a:gridCol w="904480">
                  <a:extLst>
                    <a:ext uri="{9D8B030D-6E8A-4147-A177-3AD203B41FA5}">
                      <a16:colId xmlns:a16="http://schemas.microsoft.com/office/drawing/2014/main" val="2205039786"/>
                    </a:ext>
                  </a:extLst>
                </a:gridCol>
                <a:gridCol w="748761">
                  <a:extLst>
                    <a:ext uri="{9D8B030D-6E8A-4147-A177-3AD203B41FA5}">
                      <a16:colId xmlns:a16="http://schemas.microsoft.com/office/drawing/2014/main" val="2956930314"/>
                    </a:ext>
                  </a:extLst>
                </a:gridCol>
                <a:gridCol w="1744080">
                  <a:extLst>
                    <a:ext uri="{9D8B030D-6E8A-4147-A177-3AD203B41FA5}">
                      <a16:colId xmlns:a16="http://schemas.microsoft.com/office/drawing/2014/main" val="72517847"/>
                    </a:ext>
                  </a:extLst>
                </a:gridCol>
              </a:tblGrid>
              <a:tr h="233617">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Ең үлкен ұпай</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 мұғалімі</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233617">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84231192"/>
                  </a:ext>
                </a:extLst>
              </a:tr>
            </a:tbl>
          </a:graphicData>
        </a:graphic>
      </p:graphicFrame>
      <p:graphicFrame>
        <p:nvGraphicFramePr>
          <p:cNvPr id="10" name="Таблица 9">
            <a:extLst>
              <a:ext uri="{FF2B5EF4-FFF2-40B4-BE49-F238E27FC236}">
                <a16:creationId xmlns:a16="http://schemas.microsoft.com/office/drawing/2014/main" id="{AA0F37C3-7CC8-5F3A-21C0-880B86D7C213}"/>
              </a:ext>
            </a:extLst>
          </p:cNvPr>
          <p:cNvGraphicFramePr>
            <a:graphicFrameLocks noGrp="1"/>
          </p:cNvGraphicFramePr>
          <p:nvPr>
            <p:extLst>
              <p:ext uri="{D42A27DB-BD31-4B8C-83A1-F6EECF244321}">
                <p14:modId xmlns:p14="http://schemas.microsoft.com/office/powerpoint/2010/main" val="3466147071"/>
              </p:ext>
            </p:extLst>
          </p:nvPr>
        </p:nvGraphicFramePr>
        <p:xfrm>
          <a:off x="8795025" y="3332425"/>
          <a:ext cx="3177640" cy="2194560"/>
        </p:xfrm>
        <a:graphic>
          <a:graphicData uri="http://schemas.openxmlformats.org/drawingml/2006/table">
            <a:tbl>
              <a:tblPr firstRow="1" bandRow="1">
                <a:tableStyleId>{5C22544A-7EE6-4342-B048-85BDC9FD1C3A}</a:tableStyleId>
              </a:tblPr>
              <a:tblGrid>
                <a:gridCol w="860128">
                  <a:extLst>
                    <a:ext uri="{9D8B030D-6E8A-4147-A177-3AD203B41FA5}">
                      <a16:colId xmlns:a16="http://schemas.microsoft.com/office/drawing/2014/main" val="3260551959"/>
                    </a:ext>
                  </a:extLst>
                </a:gridCol>
                <a:gridCol w="1306179">
                  <a:extLst>
                    <a:ext uri="{9D8B030D-6E8A-4147-A177-3AD203B41FA5}">
                      <a16:colId xmlns:a16="http://schemas.microsoft.com/office/drawing/2014/main" val="2205039786"/>
                    </a:ext>
                  </a:extLst>
                </a:gridCol>
                <a:gridCol w="414079">
                  <a:extLst>
                    <a:ext uri="{9D8B030D-6E8A-4147-A177-3AD203B41FA5}">
                      <a16:colId xmlns:a16="http://schemas.microsoft.com/office/drawing/2014/main" val="2956930314"/>
                    </a:ext>
                  </a:extLst>
                </a:gridCol>
                <a:gridCol w="597254">
                  <a:extLst>
                    <a:ext uri="{9D8B030D-6E8A-4147-A177-3AD203B41FA5}">
                      <a16:colId xmlns:a16="http://schemas.microsoft.com/office/drawing/2014/main" val="3505955645"/>
                    </a:ext>
                  </a:extLst>
                </a:gridCol>
              </a:tblGrid>
              <a:tr h="349444">
                <a:tc>
                  <a:txBody>
                    <a:bodyPr/>
                    <a:lstStyle/>
                    <a:p>
                      <a:pPr algn="ctr"/>
                      <a:r>
                        <a:rPr lang="kk-KZ" sz="1200" dirty="0">
                          <a:latin typeface="Times New Roman" panose="02020603050405020304" pitchFamily="18" charset="0"/>
                          <a:cs typeface="Times New Roman" panose="02020603050405020304" pitchFamily="18" charset="0"/>
                        </a:rPr>
                        <a:t>Шектік ұпай алмаған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Оқушы саны</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ұпай</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515732">
                <a:tc>
                  <a:txBody>
                    <a:bodyPr/>
                    <a:lstStyle/>
                    <a:p>
                      <a:pPr algn="ctr"/>
                      <a:r>
                        <a:rPr lang="kk-KZ" sz="1200" dirty="0">
                          <a:latin typeface="Times New Roman" panose="02020603050405020304" pitchFamily="18" charset="0"/>
                          <a:cs typeface="Times New Roman" panose="02020603050405020304" pitchFamily="18" charset="0"/>
                        </a:rPr>
                        <a:t>Қаңтар</a:t>
                      </a:r>
                    </a:p>
                    <a:p>
                      <a:pPr algn="ctr"/>
                      <a:r>
                        <a:rPr lang="kk-KZ" sz="1200" dirty="0">
                          <a:latin typeface="Times New Roman" panose="02020603050405020304" pitchFamily="18" charset="0"/>
                          <a:cs typeface="Times New Roman" panose="02020603050405020304" pitchFamily="18" charset="0"/>
                        </a:rPr>
                        <a:t>54 пайыз</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1.Байгабулов М</a:t>
                      </a:r>
                    </a:p>
                    <a:p>
                      <a:pPr algn="ctr"/>
                      <a:r>
                        <a:rPr lang="kk-KZ" sz="1200" dirty="0">
                          <a:latin typeface="Times New Roman" panose="02020603050405020304" pitchFamily="18" charset="0"/>
                          <a:cs typeface="Times New Roman" panose="02020603050405020304" pitchFamily="18" charset="0"/>
                        </a:rPr>
                        <a:t>2.Зейнулла А</a:t>
                      </a:r>
                    </a:p>
                    <a:p>
                      <a:pPr algn="ctr"/>
                      <a:r>
                        <a:rPr lang="kk-KZ" sz="1200" dirty="0">
                          <a:latin typeface="Times New Roman" panose="02020603050405020304" pitchFamily="18" charset="0"/>
                          <a:cs typeface="Times New Roman" panose="02020603050405020304" pitchFamily="18" charset="0"/>
                        </a:rPr>
                        <a:t>3.Молдахмет А</a:t>
                      </a:r>
                    </a:p>
                    <a:p>
                      <a:pPr algn="ctr"/>
                      <a:r>
                        <a:rPr lang="kk-KZ" sz="1200" dirty="0">
                          <a:latin typeface="Times New Roman" panose="02020603050405020304" pitchFamily="18" charset="0"/>
                          <a:cs typeface="Times New Roman" panose="02020603050405020304" pitchFamily="18" charset="0"/>
                        </a:rPr>
                        <a:t>4.Беркимбай Р</a:t>
                      </a:r>
                    </a:p>
                    <a:p>
                      <a:pPr algn="ctr"/>
                      <a:r>
                        <a:rPr lang="kk-KZ" sz="1200" dirty="0">
                          <a:latin typeface="Times New Roman" panose="02020603050405020304" pitchFamily="18" charset="0"/>
                          <a:cs typeface="Times New Roman" panose="02020603050405020304" pitchFamily="18" charset="0"/>
                        </a:rPr>
                        <a:t>5.Ахмет А</a:t>
                      </a:r>
                    </a:p>
                    <a:p>
                      <a:pPr algn="ctr"/>
                      <a:r>
                        <a:rPr lang="kk-KZ" sz="1200" dirty="0">
                          <a:latin typeface="Times New Roman" panose="02020603050405020304" pitchFamily="18" charset="0"/>
                          <a:cs typeface="Times New Roman" panose="02020603050405020304" pitchFamily="18" charset="0"/>
                        </a:rPr>
                        <a:t>6.Бимырзаев И</a:t>
                      </a:r>
                    </a:p>
                    <a:p>
                      <a:pPr algn="ctr"/>
                      <a:r>
                        <a:rPr lang="kk-KZ" sz="1200" dirty="0">
                          <a:latin typeface="Times New Roman" panose="02020603050405020304" pitchFamily="18" charset="0"/>
                          <a:cs typeface="Times New Roman" panose="02020603050405020304" pitchFamily="18" charset="0"/>
                        </a:rPr>
                        <a:t>7.Талап С</a:t>
                      </a:r>
                    </a:p>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М.с.-2</a:t>
                      </a:r>
                    </a:p>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kk-KZ" sz="1200" dirty="0">
                        <a:latin typeface="Times New Roman" panose="02020603050405020304" pitchFamily="18" charset="0"/>
                        <a:cs typeface="Times New Roman" panose="02020603050405020304" pitchFamily="18" charset="0"/>
                      </a:endParaRPr>
                    </a:p>
                    <a:p>
                      <a:pPr algn="ctr"/>
                      <a:endParaRPr lang="kk-KZ" sz="1200" dirty="0">
                        <a:latin typeface="Times New Roman" panose="02020603050405020304" pitchFamily="18" charset="0"/>
                        <a:cs typeface="Times New Roman" panose="02020603050405020304" pitchFamily="18" charset="0"/>
                      </a:endParaRPr>
                    </a:p>
                    <a:p>
                      <a:pPr algn="ctr"/>
                      <a:endParaRPr lang="kk-KZ" sz="1200" dirty="0">
                        <a:latin typeface="Times New Roman" panose="02020603050405020304" pitchFamily="18" charset="0"/>
                        <a:cs typeface="Times New Roman" panose="02020603050405020304" pitchFamily="18" charset="0"/>
                      </a:endParaRPr>
                    </a:p>
                    <a:p>
                      <a:pPr algn="ctr"/>
                      <a:endParaRPr lang="kk-KZ" sz="1200" dirty="0">
                        <a:latin typeface="Times New Roman" panose="02020603050405020304" pitchFamily="18" charset="0"/>
                        <a:cs typeface="Times New Roman" panose="02020603050405020304" pitchFamily="18" charset="0"/>
                      </a:endParaRPr>
                    </a:p>
                    <a:p>
                      <a:pPr algn="ctr"/>
                      <a:r>
                        <a:rPr lang="kk-KZ" sz="1200" dirty="0">
                          <a:latin typeface="Times New Roman" panose="02020603050405020304" pitchFamily="18" charset="0"/>
                          <a:cs typeface="Times New Roman" panose="02020603050405020304" pitchFamily="18" charset="0"/>
                        </a:rPr>
                        <a:t>47</a:t>
                      </a:r>
                    </a:p>
                    <a:p>
                      <a:pPr algn="ctr"/>
                      <a:r>
                        <a:rPr lang="kk-KZ" sz="1200" dirty="0">
                          <a:latin typeface="Times New Roman" panose="02020603050405020304" pitchFamily="18" charset="0"/>
                          <a:cs typeface="Times New Roman" panose="02020603050405020304" pitchFamily="18" charset="0"/>
                        </a:rPr>
                        <a:t>47</a:t>
                      </a:r>
                    </a:p>
                    <a:p>
                      <a:pPr algn="ctr"/>
                      <a:r>
                        <a:rPr lang="kk-KZ" sz="1200" dirty="0">
                          <a:latin typeface="Times New Roman" panose="02020603050405020304" pitchFamily="18" charset="0"/>
                          <a:cs typeface="Times New Roman" panose="02020603050405020304" pitchFamily="18" charset="0"/>
                        </a:rPr>
                        <a:t>35</a:t>
                      </a:r>
                    </a:p>
                  </a:txBody>
                  <a:tcPr/>
                </a:tc>
                <a:extLst>
                  <a:ext uri="{0D108BD9-81ED-4DB2-BD59-A6C34878D82A}">
                    <a16:rowId xmlns:a16="http://schemas.microsoft.com/office/drawing/2014/main" val="1321094739"/>
                  </a:ext>
                </a:extLst>
              </a:tr>
            </a:tbl>
          </a:graphicData>
        </a:graphic>
      </p:graphicFrame>
    </p:spTree>
    <p:extLst>
      <p:ext uri="{BB962C8B-B14F-4D97-AF65-F5344CB8AC3E}">
        <p14:creationId xmlns:p14="http://schemas.microsoft.com/office/powerpoint/2010/main" val="38643677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4D02314-1C98-3422-BD21-A1A9E377272A}"/>
              </a:ext>
            </a:extLst>
          </p:cNvPr>
          <p:cNvGraphicFramePr>
            <a:graphicFrameLocks noGrp="1"/>
          </p:cNvGraphicFramePr>
          <p:nvPr>
            <p:extLst>
              <p:ext uri="{D42A27DB-BD31-4B8C-83A1-F6EECF244321}">
                <p14:modId xmlns:p14="http://schemas.microsoft.com/office/powerpoint/2010/main" val="1949430048"/>
              </p:ext>
            </p:extLst>
          </p:nvPr>
        </p:nvGraphicFramePr>
        <p:xfrm>
          <a:off x="154113" y="647272"/>
          <a:ext cx="6863135" cy="4830072"/>
        </p:xfrm>
        <a:graphic>
          <a:graphicData uri="http://schemas.openxmlformats.org/drawingml/2006/table">
            <a:tbl>
              <a:tblPr/>
              <a:tblGrid>
                <a:gridCol w="297884">
                  <a:extLst>
                    <a:ext uri="{9D8B030D-6E8A-4147-A177-3AD203B41FA5}">
                      <a16:colId xmlns:a16="http://schemas.microsoft.com/office/drawing/2014/main" val="433082997"/>
                    </a:ext>
                  </a:extLst>
                </a:gridCol>
                <a:gridCol w="1476900">
                  <a:extLst>
                    <a:ext uri="{9D8B030D-6E8A-4147-A177-3AD203B41FA5}">
                      <a16:colId xmlns:a16="http://schemas.microsoft.com/office/drawing/2014/main" val="1042134482"/>
                    </a:ext>
                  </a:extLst>
                </a:gridCol>
                <a:gridCol w="624200">
                  <a:extLst>
                    <a:ext uri="{9D8B030D-6E8A-4147-A177-3AD203B41FA5}">
                      <a16:colId xmlns:a16="http://schemas.microsoft.com/office/drawing/2014/main" val="2067801449"/>
                    </a:ext>
                  </a:extLst>
                </a:gridCol>
                <a:gridCol w="557323">
                  <a:extLst>
                    <a:ext uri="{9D8B030D-6E8A-4147-A177-3AD203B41FA5}">
                      <a16:colId xmlns:a16="http://schemas.microsoft.com/office/drawing/2014/main" val="3269151754"/>
                    </a:ext>
                  </a:extLst>
                </a:gridCol>
                <a:gridCol w="679932">
                  <a:extLst>
                    <a:ext uri="{9D8B030D-6E8A-4147-A177-3AD203B41FA5}">
                      <a16:colId xmlns:a16="http://schemas.microsoft.com/office/drawing/2014/main" val="1586367839"/>
                    </a:ext>
                  </a:extLst>
                </a:gridCol>
                <a:gridCol w="750826">
                  <a:extLst>
                    <a:ext uri="{9D8B030D-6E8A-4147-A177-3AD203B41FA5}">
                      <a16:colId xmlns:a16="http://schemas.microsoft.com/office/drawing/2014/main" val="3021506221"/>
                    </a:ext>
                  </a:extLst>
                </a:gridCol>
                <a:gridCol w="363820">
                  <a:extLst>
                    <a:ext uri="{9D8B030D-6E8A-4147-A177-3AD203B41FA5}">
                      <a16:colId xmlns:a16="http://schemas.microsoft.com/office/drawing/2014/main" val="112750179"/>
                    </a:ext>
                  </a:extLst>
                </a:gridCol>
                <a:gridCol w="797159">
                  <a:extLst>
                    <a:ext uri="{9D8B030D-6E8A-4147-A177-3AD203B41FA5}">
                      <a16:colId xmlns:a16="http://schemas.microsoft.com/office/drawing/2014/main" val="1179866659"/>
                    </a:ext>
                  </a:extLst>
                </a:gridCol>
                <a:gridCol w="626724">
                  <a:extLst>
                    <a:ext uri="{9D8B030D-6E8A-4147-A177-3AD203B41FA5}">
                      <a16:colId xmlns:a16="http://schemas.microsoft.com/office/drawing/2014/main" val="2904230916"/>
                    </a:ext>
                  </a:extLst>
                </a:gridCol>
                <a:gridCol w="688367">
                  <a:extLst>
                    <a:ext uri="{9D8B030D-6E8A-4147-A177-3AD203B41FA5}">
                      <a16:colId xmlns:a16="http://schemas.microsoft.com/office/drawing/2014/main" val="4006644860"/>
                    </a:ext>
                  </a:extLst>
                </a:gridCol>
              </a:tblGrid>
              <a:tr h="951994">
                <a:tc>
                  <a:txBody>
                    <a:bodyPr/>
                    <a:lstStyle/>
                    <a:p>
                      <a:pPr algn="ctr" rtl="0" fontAlgn="b">
                        <a:buNone/>
                      </a:pPr>
                      <a:r>
                        <a:rPr lang="ru-KZ" sz="1200" b="1" dirty="0">
                          <a:effectLst/>
                          <a:latin typeface="Times New Roman" panose="02020603050405020304" pitchFamily="18" charset="0"/>
                          <a:cs typeface="Times New Roman" panose="02020603050405020304" pitchFamily="18" charset="0"/>
                        </a:rPr>
                        <a:t>№</a:t>
                      </a: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dirty="0" err="1">
                          <a:effectLst/>
                          <a:latin typeface="Times New Roman" panose="02020603050405020304" pitchFamily="18" charset="0"/>
                          <a:cs typeface="Times New Roman" panose="02020603050405020304" pitchFamily="18" charset="0"/>
                        </a:rPr>
                        <a:t>Оқушы</a:t>
                      </a:r>
                      <a:r>
                        <a:rPr lang="ru-RU" sz="1200" b="1"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аты</a:t>
                      </a:r>
                      <a:r>
                        <a:rPr lang="ru-RU" sz="1200" b="1" dirty="0">
                          <a:effectLst/>
                          <a:latin typeface="Times New Roman" panose="02020603050405020304" pitchFamily="18" charset="0"/>
                          <a:cs typeface="Times New Roman" panose="02020603050405020304" pitchFamily="18" charset="0"/>
                        </a:rPr>
                        <a:t> </a:t>
                      </a:r>
                      <a:r>
                        <a:rPr lang="ru-RU" sz="1200" b="1" dirty="0" err="1">
                          <a:effectLst/>
                          <a:latin typeface="Times New Roman" panose="02020603050405020304" pitchFamily="18" charset="0"/>
                          <a:cs typeface="Times New Roman" panose="02020603050405020304" pitchFamily="18" charset="0"/>
                        </a:rPr>
                        <a:t>жөні</a:t>
                      </a:r>
                      <a:endParaRPr lang="ru-RU" sz="1200" b="1"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Математикалық сауаттылық. ҰПАЙ</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Оқу сауаттылығы. ҰПАЙ</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Қазақстан тарихы. ҰПАЙ</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ТАҢДАУ ПӘН №1</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ҰПАЙ</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ТАҢДАУ ПӘН №2</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ҰПАЙ</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1">
                          <a:effectLst/>
                          <a:latin typeface="Times New Roman" panose="02020603050405020304" pitchFamily="18" charset="0"/>
                          <a:cs typeface="Times New Roman" panose="02020603050405020304" pitchFamily="18" charset="0"/>
                        </a:rPr>
                        <a:t>ЖАЛПЫ ҰПАЙ</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521621498"/>
                  </a:ext>
                </a:extLst>
              </a:tr>
              <a:tr h="321054">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1</a:t>
                      </a: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dirty="0">
                          <a:effectLst/>
                          <a:latin typeface="Times New Roman" panose="02020603050405020304" pitchFamily="18" charset="0"/>
                          <a:cs typeface="Times New Roman" panose="02020603050405020304" pitchFamily="18" charset="0"/>
                        </a:rPr>
                        <a:t>Акимова Айнура </a:t>
                      </a:r>
                      <a:r>
                        <a:rPr lang="ru-RU" sz="1200" b="0" dirty="0" err="1">
                          <a:effectLst/>
                          <a:latin typeface="Times New Roman" panose="02020603050405020304" pitchFamily="18" charset="0"/>
                          <a:cs typeface="Times New Roman" panose="02020603050405020304" pitchFamily="18" charset="0"/>
                        </a:rPr>
                        <a:t>Алтаевна</a:t>
                      </a:r>
                      <a:endParaRPr lang="ru-RU"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3</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7</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5</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Биология </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24</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Химия</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12</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51</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3800956502"/>
                  </a:ext>
                </a:extLst>
              </a:tr>
              <a:tr h="321054">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2</a:t>
                      </a: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dirty="0">
                          <a:effectLst/>
                          <a:latin typeface="Times New Roman" panose="02020603050405020304" pitchFamily="18" charset="0"/>
                          <a:cs typeface="Times New Roman" panose="02020603050405020304" pitchFamily="18" charset="0"/>
                        </a:rPr>
                        <a:t>Асхат </a:t>
                      </a:r>
                      <a:r>
                        <a:rPr lang="ru-RU" sz="1200" b="0" dirty="0" err="1">
                          <a:effectLst/>
                          <a:latin typeface="Times New Roman" panose="02020603050405020304" pitchFamily="18" charset="0"/>
                          <a:cs typeface="Times New Roman" panose="02020603050405020304" pitchFamily="18" charset="0"/>
                        </a:rPr>
                        <a:t>Әнуар</a:t>
                      </a:r>
                      <a:r>
                        <a:rPr lang="ru-RU" sz="1200" b="0" dirty="0">
                          <a:effectLst/>
                          <a:latin typeface="Times New Roman" panose="02020603050405020304" pitchFamily="18" charset="0"/>
                          <a:cs typeface="Times New Roman" panose="02020603050405020304" pitchFamily="18" charset="0"/>
                        </a:rPr>
                        <a:t> </a:t>
                      </a:r>
                      <a:r>
                        <a:rPr lang="ru-RU" sz="1200" b="0" dirty="0" err="1">
                          <a:effectLst/>
                          <a:latin typeface="Times New Roman" panose="02020603050405020304" pitchFamily="18" charset="0"/>
                          <a:cs typeface="Times New Roman" panose="02020603050405020304" pitchFamily="18" charset="0"/>
                        </a:rPr>
                        <a:t>Қазбекұлы</a:t>
                      </a:r>
                      <a:endParaRPr lang="ru-RU"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9</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10</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11</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Биология</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40</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Химия</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39</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109</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171061662"/>
                  </a:ext>
                </a:extLst>
              </a:tr>
              <a:tr h="321054">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3</a:t>
                      </a: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Әділ Аружан Азаматқызы</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4</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4</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6</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Биология</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15</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a:effectLst/>
                          <a:latin typeface="Times New Roman" panose="02020603050405020304" pitchFamily="18" charset="0"/>
                          <a:cs typeface="Times New Roman" panose="02020603050405020304" pitchFamily="18" charset="0"/>
                        </a:rPr>
                        <a:t>Химия</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7</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36</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94245675"/>
                  </a:ext>
                </a:extLst>
              </a:tr>
              <a:tr h="321054">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4</a:t>
                      </a: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Бекқужа Жансұлтан Бекбулатұлы</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3">
                  <a:txBody>
                    <a:bodyPr/>
                    <a:lstStyle/>
                    <a:p>
                      <a:pPr rtl="0" fontAlgn="b">
                        <a:buNone/>
                      </a:pPr>
                      <a:r>
                        <a:rPr lang="kk-KZ" sz="1200" dirty="0">
                          <a:effectLst/>
                          <a:latin typeface="Times New Roman" panose="02020603050405020304" pitchFamily="18" charset="0"/>
                          <a:cs typeface="Times New Roman" panose="02020603050405020304" pitchFamily="18" charset="0"/>
                        </a:rPr>
                        <a:t>тапсырмады</a:t>
                      </a: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ru-KZ" sz="120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ru-KZ" sz="120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ru-KZ" sz="120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ru-KZ" sz="120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037481305"/>
                  </a:ext>
                </a:extLst>
              </a:tr>
              <a:tr h="321054">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5</a:t>
                      </a: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ru-RU" sz="1200" b="0" dirty="0" err="1">
                          <a:effectLst/>
                          <a:latin typeface="Times New Roman" panose="02020603050405020304" pitchFamily="18" charset="0"/>
                          <a:cs typeface="Times New Roman" panose="02020603050405020304" pitchFamily="18" charset="0"/>
                        </a:rPr>
                        <a:t>Ерденов</a:t>
                      </a:r>
                      <a:r>
                        <a:rPr lang="ru-RU" sz="1200" b="0" dirty="0">
                          <a:effectLst/>
                          <a:latin typeface="Times New Roman" panose="02020603050405020304" pitchFamily="18" charset="0"/>
                          <a:cs typeface="Times New Roman" panose="02020603050405020304" pitchFamily="18" charset="0"/>
                        </a:rPr>
                        <a:t> Ержан </a:t>
                      </a:r>
                      <a:r>
                        <a:rPr lang="ru-RU" sz="1200" b="0" dirty="0" err="1">
                          <a:effectLst/>
                          <a:latin typeface="Times New Roman" panose="02020603050405020304" pitchFamily="18" charset="0"/>
                          <a:cs typeface="Times New Roman" panose="02020603050405020304" pitchFamily="18" charset="0"/>
                        </a:rPr>
                        <a:t>Дулатович</a:t>
                      </a:r>
                      <a:endParaRPr lang="ru-RU"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5</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7</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9</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a:effectLst/>
                          <a:latin typeface="Times New Roman" panose="02020603050405020304" pitchFamily="18" charset="0"/>
                          <a:cs typeface="Times New Roman" panose="02020603050405020304" pitchFamily="18" charset="0"/>
                        </a:rPr>
                        <a:t>Математика</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21</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Информатика</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30</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72</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610186569"/>
                  </a:ext>
                </a:extLst>
              </a:tr>
              <a:tr h="321054">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6</a:t>
                      </a: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t">
                        <a:buNone/>
                      </a:pPr>
                      <a:r>
                        <a:rPr lang="ru-RU" sz="1200" b="0">
                          <a:effectLst/>
                          <a:latin typeface="Times New Roman" panose="02020603050405020304" pitchFamily="18" charset="0"/>
                          <a:cs typeface="Times New Roman" panose="02020603050405020304" pitchFamily="18" charset="0"/>
                        </a:rPr>
                        <a:t>Қамидула Ерасыл Жанатұлы</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gridSpan="4">
                  <a:txBody>
                    <a:bodyPr/>
                    <a:lstStyle/>
                    <a:p>
                      <a:pPr rtl="0" fontAlgn="b">
                        <a:buNone/>
                      </a:pPr>
                      <a:r>
                        <a:rPr lang="kk-KZ" sz="1200" dirty="0">
                          <a:effectLst/>
                          <a:latin typeface="Times New Roman" panose="02020603050405020304" pitchFamily="18" charset="0"/>
                          <a:cs typeface="Times New Roman" panose="02020603050405020304" pitchFamily="18" charset="0"/>
                        </a:rPr>
                        <a:t>тапсырмады</a:t>
                      </a: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hMerge="1">
                  <a:txBody>
                    <a:bodyPr/>
                    <a:lstStyle/>
                    <a:p>
                      <a:pPr rtl="0" fontAlgn="b">
                        <a:buNone/>
                      </a:pP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ru-KZ" sz="120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endParaRPr lang="ru-KZ" sz="120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955431033"/>
                  </a:ext>
                </a:extLst>
              </a:tr>
              <a:tr h="321054">
                <a:tc>
                  <a:txBody>
                    <a:bodyPr/>
                    <a:lstStyle/>
                    <a:p>
                      <a:pPr algn="r" rtl="0" fontAlgn="b">
                        <a:buNone/>
                      </a:pPr>
                      <a:r>
                        <a:rPr lang="kk-KZ" sz="1200" b="0" dirty="0">
                          <a:effectLst/>
                          <a:latin typeface="Times New Roman" panose="02020603050405020304" pitchFamily="18" charset="0"/>
                          <a:cs typeface="Times New Roman" panose="02020603050405020304" pitchFamily="18" charset="0"/>
                        </a:rPr>
                        <a:t>7</a:t>
                      </a:r>
                      <a:endParaRPr lang="ru-KZ" sz="1200" b="0" dirty="0">
                        <a:effectLst/>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ru-RU" sz="1200" b="0">
                          <a:effectLst/>
                          <a:latin typeface="Times New Roman" panose="02020603050405020304" pitchFamily="18" charset="0"/>
                          <a:cs typeface="Times New Roman" panose="02020603050405020304" pitchFamily="18" charset="0"/>
                        </a:rPr>
                        <a:t>Сайдалина Мерей Мерекекызы</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4</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8</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a:effectLst/>
                          <a:latin typeface="Times New Roman" panose="02020603050405020304" pitchFamily="18" charset="0"/>
                          <a:cs typeface="Times New Roman" panose="02020603050405020304" pitchFamily="18" charset="0"/>
                        </a:rPr>
                        <a:t>4</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a:effectLst/>
                          <a:latin typeface="Times New Roman" panose="02020603050405020304" pitchFamily="18" charset="0"/>
                          <a:cs typeface="Times New Roman" panose="02020603050405020304" pitchFamily="18" charset="0"/>
                        </a:rPr>
                        <a:t>Биология</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15</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200" b="0" dirty="0">
                          <a:effectLst/>
                          <a:latin typeface="Times New Roman" panose="02020603050405020304" pitchFamily="18" charset="0"/>
                          <a:cs typeface="Times New Roman" panose="02020603050405020304" pitchFamily="18" charset="0"/>
                        </a:rPr>
                        <a:t>Химия</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latin typeface="Times New Roman" panose="02020603050405020304" pitchFamily="18" charset="0"/>
                          <a:cs typeface="Times New Roman" panose="02020603050405020304" pitchFamily="18" charset="0"/>
                        </a:rPr>
                        <a:t>16</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200" b="0" dirty="0">
                          <a:effectLst/>
                          <a:highlight>
                            <a:srgbClr val="FF0000"/>
                          </a:highlight>
                          <a:latin typeface="Times New Roman" panose="02020603050405020304" pitchFamily="18" charset="0"/>
                          <a:cs typeface="Times New Roman" panose="02020603050405020304" pitchFamily="18" charset="0"/>
                        </a:rPr>
                        <a:t>47</a:t>
                      </a:r>
                    </a:p>
                  </a:txBody>
                  <a:tcPr marL="4450" marR="4450" marT="2967" marB="2967">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739751721"/>
                  </a:ext>
                </a:extLst>
              </a:tr>
              <a:tr h="638110">
                <a:tc>
                  <a:txBody>
                    <a:bodyPr/>
                    <a:lstStyle/>
                    <a:p>
                      <a:r>
                        <a:rPr lang="kk-KZ" sz="1200" dirty="0">
                          <a:latin typeface="Times New Roman" panose="02020603050405020304" pitchFamily="18" charset="0"/>
                          <a:cs typeface="Times New Roman" panose="02020603050405020304" pitchFamily="18" charset="0"/>
                        </a:rPr>
                        <a:t>8</a:t>
                      </a:r>
                      <a:endParaRPr lang="ru-KZ" sz="1200" dirty="0">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ru-RU" sz="1200" b="0" dirty="0">
                          <a:effectLst/>
                          <a:latin typeface="Times New Roman" panose="02020603050405020304" pitchFamily="18" charset="0"/>
                          <a:cs typeface="Times New Roman" panose="02020603050405020304" pitchFamily="18" charset="0"/>
                        </a:rPr>
                        <a:t>Салимова Мерей</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400" b="0" dirty="0">
                          <a:effectLst/>
                          <a:latin typeface="Times New Roman" panose="02020603050405020304" pitchFamily="18" charset="0"/>
                        </a:rPr>
                        <a:t>7</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400" b="0">
                          <a:effectLst/>
                          <a:latin typeface="Times New Roman" panose="02020603050405020304" pitchFamily="18" charset="0"/>
                        </a:rPr>
                        <a:t>8</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400" b="0">
                          <a:effectLst/>
                          <a:latin typeface="Times New Roman" panose="02020603050405020304" pitchFamily="18" charset="0"/>
                        </a:rPr>
                        <a:t>12</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400" b="0">
                          <a:effectLst/>
                          <a:latin typeface="Times New Roman" panose="02020603050405020304" pitchFamily="18" charset="0"/>
                        </a:rPr>
                        <a:t>Биология</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400" b="0" dirty="0">
                          <a:effectLst/>
                          <a:latin typeface="Times New Roman" panose="02020603050405020304" pitchFamily="18" charset="0"/>
                        </a:rPr>
                        <a:t>24</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RU" sz="1400" b="0">
                          <a:effectLst/>
                          <a:latin typeface="Times New Roman" panose="02020603050405020304" pitchFamily="18" charset="0"/>
                        </a:rPr>
                        <a:t>География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400" b="0" dirty="0">
                          <a:effectLst/>
                          <a:latin typeface="Times New Roman" panose="02020603050405020304" pitchFamily="18" charset="0"/>
                        </a:rPr>
                        <a:t>44</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ru-KZ" sz="1400" b="0" dirty="0">
                          <a:effectLst/>
                          <a:latin typeface="Times New Roman" panose="02020603050405020304" pitchFamily="18" charset="0"/>
                        </a:rPr>
                        <a:t>95</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323494917"/>
                  </a:ext>
                </a:extLst>
              </a:tr>
              <a:tr h="638110">
                <a:tc>
                  <a:txBody>
                    <a:bodyPr/>
                    <a:lstStyle/>
                    <a:p>
                      <a:endParaRPr lang="ru-KZ" sz="1200" dirty="0">
                        <a:latin typeface="Times New Roman" panose="02020603050405020304" pitchFamily="18" charset="0"/>
                        <a:cs typeface="Times New Roman" panose="02020603050405020304" pitchFamily="18" charset="0"/>
                      </a:endParaRPr>
                    </a:p>
                  </a:txBody>
                  <a:tcPr marL="4450" marR="4450" marT="2967" marB="2967">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ru-RU" sz="1200" b="1" dirty="0" err="1">
                          <a:effectLst/>
                          <a:latin typeface="Times New Roman" panose="02020603050405020304" pitchFamily="18" charset="0"/>
                          <a:cs typeface="Times New Roman" panose="02020603050405020304" pitchFamily="18" charset="0"/>
                        </a:rPr>
                        <a:t>жалпы</a:t>
                      </a:r>
                      <a:endParaRPr lang="ru-RU" sz="1200" b="1" dirty="0">
                        <a:effectLst/>
                        <a:latin typeface="Times New Roman" panose="02020603050405020304" pitchFamily="18" charset="0"/>
                        <a:cs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r>
                        <a:rPr lang="kk-KZ" sz="1400" b="1" dirty="0">
                          <a:effectLst/>
                          <a:latin typeface="Times New Roman" panose="02020603050405020304" pitchFamily="18" charset="0"/>
                        </a:rPr>
                        <a:t>5,3</a:t>
                      </a:r>
                      <a:endParaRPr lang="ru-KZ"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r>
                        <a:rPr lang="kk-KZ" sz="1400" b="1" dirty="0">
                          <a:effectLst/>
                          <a:latin typeface="Times New Roman" panose="02020603050405020304" pitchFamily="18" charset="0"/>
                        </a:rPr>
                        <a:t>7,3</a:t>
                      </a:r>
                      <a:endParaRPr lang="ru-KZ"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r>
                        <a:rPr lang="kk-KZ" sz="1400" b="1" dirty="0">
                          <a:effectLst/>
                          <a:latin typeface="Times New Roman" panose="02020603050405020304" pitchFamily="18" charset="0"/>
                        </a:rPr>
                        <a:t>7,8</a:t>
                      </a:r>
                      <a:endParaRPr lang="ru-KZ"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endParaRPr lang="ru-RU"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endParaRPr lang="ru-KZ"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endParaRPr lang="ru-RU"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endParaRPr lang="ru-KZ"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algn="ctr" rtl="0" fontAlgn="b">
                        <a:buNone/>
                      </a:pPr>
                      <a:r>
                        <a:rPr lang="kk-KZ" sz="1400" b="1" dirty="0">
                          <a:effectLst/>
                          <a:latin typeface="Times New Roman" panose="02020603050405020304" pitchFamily="18" charset="0"/>
                        </a:rPr>
                        <a:t>68,3</a:t>
                      </a:r>
                      <a:endParaRPr lang="ru-KZ" sz="1400" b="1" dirty="0">
                        <a:effectLst/>
                        <a:latin typeface="Times New Roman" panose="02020603050405020304" pitchFamily="18"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940526680"/>
                  </a:ext>
                </a:extLst>
              </a:tr>
            </a:tbl>
          </a:graphicData>
        </a:graphic>
      </p:graphicFrame>
      <p:sp>
        <p:nvSpPr>
          <p:cNvPr id="4" name="TextBox 3">
            <a:extLst>
              <a:ext uri="{FF2B5EF4-FFF2-40B4-BE49-F238E27FC236}">
                <a16:creationId xmlns:a16="http://schemas.microsoft.com/office/drawing/2014/main" id="{939AF240-2984-A9CF-39EA-2F2EB9003DEA}"/>
              </a:ext>
            </a:extLst>
          </p:cNvPr>
          <p:cNvSpPr txBox="1"/>
          <p:nvPr/>
        </p:nvSpPr>
        <p:spPr>
          <a:xfrm>
            <a:off x="8876871" y="494111"/>
            <a:ext cx="2674553" cy="646331"/>
          </a:xfrm>
          <a:prstGeom prst="rect">
            <a:avLst/>
          </a:prstGeom>
          <a:noFill/>
        </p:spPr>
        <p:txBody>
          <a:bodyPr wrap="square">
            <a:spAutoFit/>
          </a:bodyPr>
          <a:lstStyle/>
          <a:p>
            <a:r>
              <a:rPr lang="kk-KZ" sz="1800" dirty="0">
                <a:solidFill>
                  <a:srgbClr val="FF0000"/>
                </a:solidFill>
              </a:rPr>
              <a:t>11</a:t>
            </a:r>
            <a:r>
              <a:rPr lang="kk-KZ" dirty="0">
                <a:solidFill>
                  <a:srgbClr val="FF0000"/>
                </a:solidFill>
              </a:rPr>
              <a:t>б</a:t>
            </a:r>
            <a:r>
              <a:rPr lang="kk-KZ" sz="1800" dirty="0">
                <a:solidFill>
                  <a:srgbClr val="FF0000"/>
                </a:solidFill>
              </a:rPr>
              <a:t>- сынып</a:t>
            </a:r>
          </a:p>
          <a:p>
            <a:r>
              <a:rPr lang="kk-KZ" dirty="0">
                <a:solidFill>
                  <a:srgbClr val="FF0000"/>
                </a:solidFill>
              </a:rPr>
              <a:t>Асхат А -109</a:t>
            </a:r>
            <a:endParaRPr lang="ru-KZ" dirty="0"/>
          </a:p>
        </p:txBody>
      </p:sp>
      <p:graphicFrame>
        <p:nvGraphicFramePr>
          <p:cNvPr id="5" name="Таблица 4">
            <a:extLst>
              <a:ext uri="{FF2B5EF4-FFF2-40B4-BE49-F238E27FC236}">
                <a16:creationId xmlns:a16="http://schemas.microsoft.com/office/drawing/2014/main" id="{64702048-4E5F-161A-85DE-85D0586BDC5D}"/>
              </a:ext>
            </a:extLst>
          </p:cNvPr>
          <p:cNvGraphicFramePr>
            <a:graphicFrameLocks noGrp="1"/>
          </p:cNvGraphicFramePr>
          <p:nvPr>
            <p:extLst>
              <p:ext uri="{D42A27DB-BD31-4B8C-83A1-F6EECF244321}">
                <p14:modId xmlns:p14="http://schemas.microsoft.com/office/powerpoint/2010/main" val="2709133492"/>
              </p:ext>
            </p:extLst>
          </p:nvPr>
        </p:nvGraphicFramePr>
        <p:xfrm>
          <a:off x="8066314" y="1602254"/>
          <a:ext cx="3771902" cy="731520"/>
        </p:xfrm>
        <a:graphic>
          <a:graphicData uri="http://schemas.openxmlformats.org/drawingml/2006/table">
            <a:tbl>
              <a:tblPr firstRow="1" bandRow="1">
                <a:tableStyleId>{5C22544A-7EE6-4342-B048-85BDC9FD1C3A}</a:tableStyleId>
              </a:tblPr>
              <a:tblGrid>
                <a:gridCol w="1004206">
                  <a:extLst>
                    <a:ext uri="{9D8B030D-6E8A-4147-A177-3AD203B41FA5}">
                      <a16:colId xmlns:a16="http://schemas.microsoft.com/office/drawing/2014/main" val="2205039786"/>
                    </a:ext>
                  </a:extLst>
                </a:gridCol>
                <a:gridCol w="831318">
                  <a:extLst>
                    <a:ext uri="{9D8B030D-6E8A-4147-A177-3AD203B41FA5}">
                      <a16:colId xmlns:a16="http://schemas.microsoft.com/office/drawing/2014/main" val="2956930314"/>
                    </a:ext>
                  </a:extLst>
                </a:gridCol>
                <a:gridCol w="1936378">
                  <a:extLst>
                    <a:ext uri="{9D8B030D-6E8A-4147-A177-3AD203B41FA5}">
                      <a16:colId xmlns:a16="http://schemas.microsoft.com/office/drawing/2014/main" val="72517847"/>
                    </a:ext>
                  </a:extLst>
                </a:gridCol>
              </a:tblGrid>
              <a:tr h="233617">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Ең үлкен ұпай</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 мұғалімі</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233617">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84231192"/>
                  </a:ext>
                </a:extLst>
              </a:tr>
            </a:tbl>
          </a:graphicData>
        </a:graphic>
      </p:graphicFrame>
      <p:graphicFrame>
        <p:nvGraphicFramePr>
          <p:cNvPr id="6" name="Таблица 5">
            <a:extLst>
              <a:ext uri="{FF2B5EF4-FFF2-40B4-BE49-F238E27FC236}">
                <a16:creationId xmlns:a16="http://schemas.microsoft.com/office/drawing/2014/main" id="{7ACA180A-EA3F-3D1E-1EA8-57896B818A70}"/>
              </a:ext>
            </a:extLst>
          </p:cNvPr>
          <p:cNvGraphicFramePr>
            <a:graphicFrameLocks noGrp="1"/>
          </p:cNvGraphicFramePr>
          <p:nvPr>
            <p:extLst>
              <p:ext uri="{D42A27DB-BD31-4B8C-83A1-F6EECF244321}">
                <p14:modId xmlns:p14="http://schemas.microsoft.com/office/powerpoint/2010/main" val="2917813559"/>
              </p:ext>
            </p:extLst>
          </p:nvPr>
        </p:nvGraphicFramePr>
        <p:xfrm>
          <a:off x="8025216" y="3061187"/>
          <a:ext cx="3829053" cy="1155812"/>
        </p:xfrm>
        <a:graphic>
          <a:graphicData uri="http://schemas.openxmlformats.org/drawingml/2006/table">
            <a:tbl>
              <a:tblPr firstRow="1" bandRow="1">
                <a:tableStyleId>{5C22544A-7EE6-4342-B048-85BDC9FD1C3A}</a:tableStyleId>
              </a:tblPr>
              <a:tblGrid>
                <a:gridCol w="1036453">
                  <a:extLst>
                    <a:ext uri="{9D8B030D-6E8A-4147-A177-3AD203B41FA5}">
                      <a16:colId xmlns:a16="http://schemas.microsoft.com/office/drawing/2014/main" val="3260551959"/>
                    </a:ext>
                  </a:extLst>
                </a:gridCol>
                <a:gridCol w="1573945">
                  <a:extLst>
                    <a:ext uri="{9D8B030D-6E8A-4147-A177-3AD203B41FA5}">
                      <a16:colId xmlns:a16="http://schemas.microsoft.com/office/drawing/2014/main" val="2205039786"/>
                    </a:ext>
                  </a:extLst>
                </a:gridCol>
                <a:gridCol w="498965">
                  <a:extLst>
                    <a:ext uri="{9D8B030D-6E8A-4147-A177-3AD203B41FA5}">
                      <a16:colId xmlns:a16="http://schemas.microsoft.com/office/drawing/2014/main" val="2956930314"/>
                    </a:ext>
                  </a:extLst>
                </a:gridCol>
                <a:gridCol w="719690">
                  <a:extLst>
                    <a:ext uri="{9D8B030D-6E8A-4147-A177-3AD203B41FA5}">
                      <a16:colId xmlns:a16="http://schemas.microsoft.com/office/drawing/2014/main" val="3505955645"/>
                    </a:ext>
                  </a:extLst>
                </a:gridCol>
              </a:tblGrid>
              <a:tr h="349444">
                <a:tc>
                  <a:txBody>
                    <a:bodyPr/>
                    <a:lstStyle/>
                    <a:p>
                      <a:pPr algn="ctr"/>
                      <a:r>
                        <a:rPr lang="kk-KZ" sz="1200" dirty="0">
                          <a:latin typeface="Times New Roman" panose="02020603050405020304" pitchFamily="18" charset="0"/>
                          <a:cs typeface="Times New Roman" panose="02020603050405020304" pitchFamily="18" charset="0"/>
                        </a:rPr>
                        <a:t>Шектік ұпай алмаған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Оқушы саны</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ұпай</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515732">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Сайдалина М</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47</a:t>
                      </a:r>
                    </a:p>
                  </a:txBody>
                  <a:tcPr/>
                </a:tc>
                <a:extLst>
                  <a:ext uri="{0D108BD9-81ED-4DB2-BD59-A6C34878D82A}">
                    <a16:rowId xmlns:a16="http://schemas.microsoft.com/office/drawing/2014/main" val="1321094739"/>
                  </a:ext>
                </a:extLst>
              </a:tr>
            </a:tbl>
          </a:graphicData>
        </a:graphic>
      </p:graphicFrame>
    </p:spTree>
    <p:extLst>
      <p:ext uri="{BB962C8B-B14F-4D97-AF65-F5344CB8AC3E}">
        <p14:creationId xmlns:p14="http://schemas.microsoft.com/office/powerpoint/2010/main" val="273078515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8B7FFB-F40C-7559-C77B-A88FFAB728E3}"/>
              </a:ext>
            </a:extLst>
          </p:cNvPr>
          <p:cNvSpPr txBox="1"/>
          <p:nvPr/>
        </p:nvSpPr>
        <p:spPr>
          <a:xfrm>
            <a:off x="9380763" y="253861"/>
            <a:ext cx="2430915" cy="738664"/>
          </a:xfrm>
          <a:prstGeom prst="rect">
            <a:avLst/>
          </a:prstGeom>
          <a:noFill/>
        </p:spPr>
        <p:txBody>
          <a:bodyPr wrap="square">
            <a:spAutoFit/>
          </a:bodyPr>
          <a:lstStyle/>
          <a:p>
            <a:r>
              <a:rPr lang="kk-KZ" sz="2400" dirty="0">
                <a:solidFill>
                  <a:srgbClr val="FF0000"/>
                </a:solidFill>
              </a:rPr>
              <a:t>11в- сынып</a:t>
            </a:r>
            <a:br>
              <a:rPr lang="kk-KZ" sz="2400" dirty="0"/>
            </a:br>
            <a:r>
              <a:rPr lang="kk-KZ" sz="1800" dirty="0">
                <a:latin typeface="Times New Roman" panose="02020603050405020304" pitchFamily="18" charset="0"/>
                <a:cs typeface="Times New Roman" panose="02020603050405020304" pitchFamily="18" charset="0"/>
              </a:rPr>
              <a:t>Ибрагим Ә – 127 ұпай</a:t>
            </a:r>
            <a:endParaRPr lang="ru-KZ" dirty="0"/>
          </a:p>
        </p:txBody>
      </p:sp>
      <p:graphicFrame>
        <p:nvGraphicFramePr>
          <p:cNvPr id="5" name="Таблица 4">
            <a:extLst>
              <a:ext uri="{FF2B5EF4-FFF2-40B4-BE49-F238E27FC236}">
                <a16:creationId xmlns:a16="http://schemas.microsoft.com/office/drawing/2014/main" id="{15162462-32CA-4EE2-C6C6-580D0EAEACD1}"/>
              </a:ext>
            </a:extLst>
          </p:cNvPr>
          <p:cNvGraphicFramePr>
            <a:graphicFrameLocks noGrp="1"/>
          </p:cNvGraphicFramePr>
          <p:nvPr>
            <p:extLst>
              <p:ext uri="{D42A27DB-BD31-4B8C-83A1-F6EECF244321}">
                <p14:modId xmlns:p14="http://schemas.microsoft.com/office/powerpoint/2010/main" val="462767333"/>
              </p:ext>
            </p:extLst>
          </p:nvPr>
        </p:nvGraphicFramePr>
        <p:xfrm>
          <a:off x="9004446" y="1437868"/>
          <a:ext cx="2807232" cy="914400"/>
        </p:xfrm>
        <a:graphic>
          <a:graphicData uri="http://schemas.openxmlformats.org/drawingml/2006/table">
            <a:tbl>
              <a:tblPr firstRow="1" bandRow="1">
                <a:tableStyleId>{5C22544A-7EE6-4342-B048-85BDC9FD1C3A}</a:tableStyleId>
              </a:tblPr>
              <a:tblGrid>
                <a:gridCol w="747379">
                  <a:extLst>
                    <a:ext uri="{9D8B030D-6E8A-4147-A177-3AD203B41FA5}">
                      <a16:colId xmlns:a16="http://schemas.microsoft.com/office/drawing/2014/main" val="2205039786"/>
                    </a:ext>
                  </a:extLst>
                </a:gridCol>
                <a:gridCol w="618707">
                  <a:extLst>
                    <a:ext uri="{9D8B030D-6E8A-4147-A177-3AD203B41FA5}">
                      <a16:colId xmlns:a16="http://schemas.microsoft.com/office/drawing/2014/main" val="2956930314"/>
                    </a:ext>
                  </a:extLst>
                </a:gridCol>
                <a:gridCol w="1441146">
                  <a:extLst>
                    <a:ext uri="{9D8B030D-6E8A-4147-A177-3AD203B41FA5}">
                      <a16:colId xmlns:a16="http://schemas.microsoft.com/office/drawing/2014/main" val="72517847"/>
                    </a:ext>
                  </a:extLst>
                </a:gridCol>
              </a:tblGrid>
              <a:tr h="233617">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Ең үлкен ұпай</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 мұғалімі</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233617">
                <a:tc>
                  <a:txBody>
                    <a:bodyPr/>
                    <a:lstStyle/>
                    <a:p>
                      <a:pPr algn="ctr"/>
                      <a:r>
                        <a:rPr lang="kk-KZ" sz="1200" dirty="0">
                          <a:latin typeface="Times New Roman" panose="02020603050405020304" pitchFamily="18" charset="0"/>
                          <a:cs typeface="Times New Roman" panose="02020603050405020304" pitchFamily="18" charset="0"/>
                        </a:rPr>
                        <a:t>матем</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50</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Алип А</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84231192"/>
                  </a:ext>
                </a:extLst>
              </a:tr>
            </a:tbl>
          </a:graphicData>
        </a:graphic>
      </p:graphicFrame>
      <p:graphicFrame>
        <p:nvGraphicFramePr>
          <p:cNvPr id="6" name="Таблица 5">
            <a:extLst>
              <a:ext uri="{FF2B5EF4-FFF2-40B4-BE49-F238E27FC236}">
                <a16:creationId xmlns:a16="http://schemas.microsoft.com/office/drawing/2014/main" id="{68DCABE6-7FE3-BC48-1155-BFE3F6301BD2}"/>
              </a:ext>
            </a:extLst>
          </p:cNvPr>
          <p:cNvGraphicFramePr>
            <a:graphicFrameLocks noGrp="1"/>
          </p:cNvGraphicFramePr>
          <p:nvPr>
            <p:extLst>
              <p:ext uri="{D42A27DB-BD31-4B8C-83A1-F6EECF244321}">
                <p14:modId xmlns:p14="http://schemas.microsoft.com/office/powerpoint/2010/main" val="4184922684"/>
              </p:ext>
            </p:extLst>
          </p:nvPr>
        </p:nvGraphicFramePr>
        <p:xfrm>
          <a:off x="8927272" y="3591333"/>
          <a:ext cx="3116965" cy="1155812"/>
        </p:xfrm>
        <a:graphic>
          <a:graphicData uri="http://schemas.openxmlformats.org/drawingml/2006/table">
            <a:tbl>
              <a:tblPr firstRow="1" bandRow="1">
                <a:tableStyleId>{5C22544A-7EE6-4342-B048-85BDC9FD1C3A}</a:tableStyleId>
              </a:tblPr>
              <a:tblGrid>
                <a:gridCol w="843704">
                  <a:extLst>
                    <a:ext uri="{9D8B030D-6E8A-4147-A177-3AD203B41FA5}">
                      <a16:colId xmlns:a16="http://schemas.microsoft.com/office/drawing/2014/main" val="3260551959"/>
                    </a:ext>
                  </a:extLst>
                </a:gridCol>
                <a:gridCol w="1281239">
                  <a:extLst>
                    <a:ext uri="{9D8B030D-6E8A-4147-A177-3AD203B41FA5}">
                      <a16:colId xmlns:a16="http://schemas.microsoft.com/office/drawing/2014/main" val="2205039786"/>
                    </a:ext>
                  </a:extLst>
                </a:gridCol>
                <a:gridCol w="406173">
                  <a:extLst>
                    <a:ext uri="{9D8B030D-6E8A-4147-A177-3AD203B41FA5}">
                      <a16:colId xmlns:a16="http://schemas.microsoft.com/office/drawing/2014/main" val="2956930314"/>
                    </a:ext>
                  </a:extLst>
                </a:gridCol>
                <a:gridCol w="585849">
                  <a:extLst>
                    <a:ext uri="{9D8B030D-6E8A-4147-A177-3AD203B41FA5}">
                      <a16:colId xmlns:a16="http://schemas.microsoft.com/office/drawing/2014/main" val="3505955645"/>
                    </a:ext>
                  </a:extLst>
                </a:gridCol>
              </a:tblGrid>
              <a:tr h="349444">
                <a:tc>
                  <a:txBody>
                    <a:bodyPr/>
                    <a:lstStyle/>
                    <a:p>
                      <a:pPr algn="ctr"/>
                      <a:r>
                        <a:rPr lang="kk-KZ" sz="1200" dirty="0">
                          <a:latin typeface="Times New Roman" panose="02020603050405020304" pitchFamily="18" charset="0"/>
                          <a:cs typeface="Times New Roman" panose="02020603050405020304" pitchFamily="18" charset="0"/>
                        </a:rPr>
                        <a:t>Шектік ұпай алмаған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Оқушы саны</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пән</a:t>
                      </a:r>
                      <a:endParaRPr lang="ru-KZ" sz="1200" dirty="0">
                        <a:latin typeface="Times New Roman" panose="02020603050405020304" pitchFamily="18" charset="0"/>
                        <a:cs typeface="Times New Roman" panose="02020603050405020304" pitchFamily="18" charset="0"/>
                      </a:endParaRPr>
                    </a:p>
                  </a:txBody>
                  <a:tcPr/>
                </a:tc>
                <a:tc>
                  <a:txBody>
                    <a:bodyPr/>
                    <a:lstStyle/>
                    <a:p>
                      <a:pPr algn="ctr"/>
                      <a:r>
                        <a:rPr lang="kk-KZ" sz="1200" dirty="0">
                          <a:latin typeface="Times New Roman" panose="02020603050405020304" pitchFamily="18" charset="0"/>
                          <a:cs typeface="Times New Roman" panose="02020603050405020304" pitchFamily="18" charset="0"/>
                        </a:rPr>
                        <a:t>ұпай</a:t>
                      </a:r>
                      <a:endParaRPr lang="ru-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5455090"/>
                  </a:ext>
                </a:extLst>
              </a:tr>
              <a:tr h="515732">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ru-KZ" sz="1200" dirty="0">
                        <a:latin typeface="Times New Roman" panose="02020603050405020304" pitchFamily="18" charset="0"/>
                        <a:cs typeface="Times New Roman" panose="02020603050405020304" pitchFamily="18" charset="0"/>
                      </a:endParaRPr>
                    </a:p>
                  </a:txBody>
                  <a:tcPr/>
                </a:tc>
                <a:tc>
                  <a:txBody>
                    <a:bodyPr/>
                    <a:lstStyle/>
                    <a:p>
                      <a:pPr algn="ctr"/>
                      <a:endParaRPr lang="kk-KZ"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21094739"/>
                  </a:ext>
                </a:extLst>
              </a:tr>
            </a:tbl>
          </a:graphicData>
        </a:graphic>
      </p:graphicFrame>
      <p:pic>
        <p:nvPicPr>
          <p:cNvPr id="10" name="Рисунок 9" descr="Изображение выглядит как текст, число, Параллельный, линия&#10;&#10;Содержимое, созданное искусственным интеллектом, может быть неверным.">
            <a:extLst>
              <a:ext uri="{FF2B5EF4-FFF2-40B4-BE49-F238E27FC236}">
                <a16:creationId xmlns:a16="http://schemas.microsoft.com/office/drawing/2014/main" id="{5D67027B-573C-CE55-75E1-9D7F2FCF9907}"/>
              </a:ext>
            </a:extLst>
          </p:cNvPr>
          <p:cNvPicPr>
            <a:picLocks noChangeAspect="1"/>
          </p:cNvPicPr>
          <p:nvPr/>
        </p:nvPicPr>
        <p:blipFill>
          <a:blip r:embed="rId2"/>
          <a:stretch>
            <a:fillRect/>
          </a:stretch>
        </p:blipFill>
        <p:spPr>
          <a:xfrm>
            <a:off x="281327" y="100344"/>
            <a:ext cx="8266772" cy="6657312"/>
          </a:xfrm>
          <a:prstGeom prst="rect">
            <a:avLst/>
          </a:prstGeom>
        </p:spPr>
      </p:pic>
    </p:spTree>
    <p:extLst>
      <p:ext uri="{BB962C8B-B14F-4D97-AF65-F5344CB8AC3E}">
        <p14:creationId xmlns:p14="http://schemas.microsoft.com/office/powerpoint/2010/main" val="3988500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a:extLst>
              <a:ext uri="{FF2B5EF4-FFF2-40B4-BE49-F238E27FC236}">
                <a16:creationId xmlns:a16="http://schemas.microsoft.com/office/drawing/2014/main" id="{BAA6EE3E-6953-1857-E76F-E9CC6E0871D7}"/>
              </a:ext>
            </a:extLst>
          </p:cNvPr>
          <p:cNvGraphicFramePr/>
          <p:nvPr>
            <p:extLst>
              <p:ext uri="{D42A27DB-BD31-4B8C-83A1-F6EECF244321}">
                <p14:modId xmlns:p14="http://schemas.microsoft.com/office/powerpoint/2010/main" val="2343067928"/>
              </p:ext>
            </p:extLst>
          </p:nvPr>
        </p:nvGraphicFramePr>
        <p:xfrm>
          <a:off x="850472" y="771036"/>
          <a:ext cx="6659937" cy="50133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Таблица 1">
            <a:extLst>
              <a:ext uri="{FF2B5EF4-FFF2-40B4-BE49-F238E27FC236}">
                <a16:creationId xmlns:a16="http://schemas.microsoft.com/office/drawing/2014/main" id="{5C81B148-3309-3014-1FB3-A0BF24DAB96F}"/>
              </a:ext>
            </a:extLst>
          </p:cNvPr>
          <p:cNvGraphicFramePr>
            <a:graphicFrameLocks noGrp="1"/>
          </p:cNvGraphicFramePr>
          <p:nvPr>
            <p:extLst>
              <p:ext uri="{D42A27DB-BD31-4B8C-83A1-F6EECF244321}">
                <p14:modId xmlns:p14="http://schemas.microsoft.com/office/powerpoint/2010/main" val="2867590314"/>
              </p:ext>
            </p:extLst>
          </p:nvPr>
        </p:nvGraphicFramePr>
        <p:xfrm>
          <a:off x="8106309" y="1192277"/>
          <a:ext cx="3687282" cy="2494280"/>
        </p:xfrm>
        <a:graphic>
          <a:graphicData uri="http://schemas.openxmlformats.org/drawingml/2006/table">
            <a:tbl>
              <a:tblPr firstRow="1" bandRow="1">
                <a:tableStyleId>{5C22544A-7EE6-4342-B048-85BDC9FD1C3A}</a:tableStyleId>
              </a:tblPr>
              <a:tblGrid>
                <a:gridCol w="1243174">
                  <a:extLst>
                    <a:ext uri="{9D8B030D-6E8A-4147-A177-3AD203B41FA5}">
                      <a16:colId xmlns:a16="http://schemas.microsoft.com/office/drawing/2014/main" val="2764372609"/>
                    </a:ext>
                  </a:extLst>
                </a:gridCol>
                <a:gridCol w="2444108">
                  <a:extLst>
                    <a:ext uri="{9D8B030D-6E8A-4147-A177-3AD203B41FA5}">
                      <a16:colId xmlns:a16="http://schemas.microsoft.com/office/drawing/2014/main" val="1247300036"/>
                    </a:ext>
                  </a:extLst>
                </a:gridCol>
              </a:tblGrid>
              <a:tr h="370840">
                <a:tc>
                  <a:txBody>
                    <a:bodyPr/>
                    <a:lstStyle/>
                    <a:p>
                      <a:r>
                        <a:rPr lang="kk-KZ" dirty="0"/>
                        <a:t>сынып</a:t>
                      </a:r>
                      <a:endParaRPr lang="ru-KZ" dirty="0"/>
                    </a:p>
                  </a:txBody>
                  <a:tcPr/>
                </a:tc>
                <a:tc>
                  <a:txBody>
                    <a:bodyPr/>
                    <a:lstStyle/>
                    <a:p>
                      <a:r>
                        <a:rPr lang="kk-KZ" dirty="0"/>
                        <a:t>Шектік ұпай алмаған оқушы саны</a:t>
                      </a:r>
                      <a:endParaRPr lang="ru-KZ" dirty="0"/>
                    </a:p>
                  </a:txBody>
                  <a:tcPr/>
                </a:tc>
                <a:extLst>
                  <a:ext uri="{0D108BD9-81ED-4DB2-BD59-A6C34878D82A}">
                    <a16:rowId xmlns:a16="http://schemas.microsoft.com/office/drawing/2014/main" val="3368977047"/>
                  </a:ext>
                </a:extLst>
              </a:tr>
              <a:tr h="370840">
                <a:tc>
                  <a:txBody>
                    <a:bodyPr/>
                    <a:lstStyle/>
                    <a:p>
                      <a:r>
                        <a:rPr lang="kk-KZ" dirty="0"/>
                        <a:t>11а</a:t>
                      </a:r>
                      <a:endParaRPr lang="ru-KZ" dirty="0"/>
                    </a:p>
                  </a:txBody>
                  <a:tcPr/>
                </a:tc>
                <a:tc>
                  <a:txBody>
                    <a:bodyPr/>
                    <a:lstStyle/>
                    <a:p>
                      <a:pPr algn="ctr"/>
                      <a:r>
                        <a:rPr lang="kk-KZ" dirty="0"/>
                        <a:t>2</a:t>
                      </a:r>
                      <a:endParaRPr lang="ru-KZ" dirty="0"/>
                    </a:p>
                  </a:txBody>
                  <a:tcPr/>
                </a:tc>
                <a:extLst>
                  <a:ext uri="{0D108BD9-81ED-4DB2-BD59-A6C34878D82A}">
                    <a16:rowId xmlns:a16="http://schemas.microsoft.com/office/drawing/2014/main" val="4213770833"/>
                  </a:ext>
                </a:extLst>
              </a:tr>
              <a:tr h="370840">
                <a:tc>
                  <a:txBody>
                    <a:bodyPr/>
                    <a:lstStyle/>
                    <a:p>
                      <a:r>
                        <a:rPr lang="kk-KZ" dirty="0"/>
                        <a:t>11ә</a:t>
                      </a:r>
                      <a:endParaRPr lang="ru-KZ" dirty="0"/>
                    </a:p>
                  </a:txBody>
                  <a:tcPr/>
                </a:tc>
                <a:tc>
                  <a:txBody>
                    <a:bodyPr/>
                    <a:lstStyle/>
                    <a:p>
                      <a:pPr algn="ctr"/>
                      <a:r>
                        <a:rPr lang="kk-KZ" dirty="0"/>
                        <a:t>7</a:t>
                      </a:r>
                      <a:endParaRPr lang="ru-KZ" dirty="0"/>
                    </a:p>
                  </a:txBody>
                  <a:tcPr/>
                </a:tc>
                <a:extLst>
                  <a:ext uri="{0D108BD9-81ED-4DB2-BD59-A6C34878D82A}">
                    <a16:rowId xmlns:a16="http://schemas.microsoft.com/office/drawing/2014/main" val="1709858098"/>
                  </a:ext>
                </a:extLst>
              </a:tr>
              <a:tr h="370840">
                <a:tc>
                  <a:txBody>
                    <a:bodyPr/>
                    <a:lstStyle/>
                    <a:p>
                      <a:r>
                        <a:rPr lang="kk-KZ" dirty="0"/>
                        <a:t>11б</a:t>
                      </a:r>
                      <a:endParaRPr lang="ru-KZ" dirty="0"/>
                    </a:p>
                  </a:txBody>
                  <a:tcPr/>
                </a:tc>
                <a:tc>
                  <a:txBody>
                    <a:bodyPr/>
                    <a:lstStyle/>
                    <a:p>
                      <a:pPr algn="ctr"/>
                      <a:r>
                        <a:rPr lang="kk-KZ" dirty="0"/>
                        <a:t>1</a:t>
                      </a:r>
                      <a:endParaRPr lang="ru-KZ" dirty="0"/>
                    </a:p>
                  </a:txBody>
                  <a:tcPr/>
                </a:tc>
                <a:extLst>
                  <a:ext uri="{0D108BD9-81ED-4DB2-BD59-A6C34878D82A}">
                    <a16:rowId xmlns:a16="http://schemas.microsoft.com/office/drawing/2014/main" val="386585970"/>
                  </a:ext>
                </a:extLst>
              </a:tr>
              <a:tr h="370840">
                <a:tc>
                  <a:txBody>
                    <a:bodyPr/>
                    <a:lstStyle/>
                    <a:p>
                      <a:r>
                        <a:rPr lang="kk-KZ" dirty="0"/>
                        <a:t>11в</a:t>
                      </a:r>
                      <a:endParaRPr lang="ru-KZ" dirty="0"/>
                    </a:p>
                  </a:txBody>
                  <a:tcPr/>
                </a:tc>
                <a:tc>
                  <a:txBody>
                    <a:bodyPr/>
                    <a:lstStyle/>
                    <a:p>
                      <a:pPr algn="ctr"/>
                      <a:r>
                        <a:rPr lang="kk-KZ" dirty="0"/>
                        <a:t>-</a:t>
                      </a:r>
                      <a:endParaRPr lang="ru-KZ" dirty="0"/>
                    </a:p>
                  </a:txBody>
                  <a:tcPr/>
                </a:tc>
                <a:extLst>
                  <a:ext uri="{0D108BD9-81ED-4DB2-BD59-A6C34878D82A}">
                    <a16:rowId xmlns:a16="http://schemas.microsoft.com/office/drawing/2014/main" val="1650867425"/>
                  </a:ext>
                </a:extLst>
              </a:tr>
              <a:tr h="370840">
                <a:tc>
                  <a:txBody>
                    <a:bodyPr/>
                    <a:lstStyle/>
                    <a:p>
                      <a:r>
                        <a:rPr lang="kk-KZ" dirty="0"/>
                        <a:t>жалпы</a:t>
                      </a:r>
                      <a:endParaRPr lang="ru-KZ" dirty="0"/>
                    </a:p>
                  </a:txBody>
                  <a:tcPr/>
                </a:tc>
                <a:tc>
                  <a:txBody>
                    <a:bodyPr/>
                    <a:lstStyle/>
                    <a:p>
                      <a:pPr algn="ctr"/>
                      <a:r>
                        <a:rPr lang="kk-KZ" dirty="0"/>
                        <a:t>10/ 14 </a:t>
                      </a:r>
                      <a:r>
                        <a:rPr lang="en-US" dirty="0"/>
                        <a:t>%</a:t>
                      </a:r>
                      <a:endParaRPr lang="ru-KZ" dirty="0"/>
                    </a:p>
                  </a:txBody>
                  <a:tcPr/>
                </a:tc>
                <a:extLst>
                  <a:ext uri="{0D108BD9-81ED-4DB2-BD59-A6C34878D82A}">
                    <a16:rowId xmlns:a16="http://schemas.microsoft.com/office/drawing/2014/main" val="1975291746"/>
                  </a:ext>
                </a:extLst>
              </a:tr>
            </a:tbl>
          </a:graphicData>
        </a:graphic>
      </p:graphicFrame>
    </p:spTree>
    <p:extLst>
      <p:ext uri="{BB962C8B-B14F-4D97-AF65-F5344CB8AC3E}">
        <p14:creationId xmlns:p14="http://schemas.microsoft.com/office/powerpoint/2010/main" val="200206977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50DE2550-3B67-6397-733A-F478C481252F}"/>
              </a:ext>
            </a:extLst>
          </p:cNvPr>
          <p:cNvGraphicFramePr>
            <a:graphicFrameLocks noGrp="1"/>
          </p:cNvGraphicFramePr>
          <p:nvPr>
            <p:extLst>
              <p:ext uri="{D42A27DB-BD31-4B8C-83A1-F6EECF244321}">
                <p14:modId xmlns:p14="http://schemas.microsoft.com/office/powerpoint/2010/main" val="5534907"/>
              </p:ext>
            </p:extLst>
          </p:nvPr>
        </p:nvGraphicFramePr>
        <p:xfrm>
          <a:off x="1020536" y="448929"/>
          <a:ext cx="9625693" cy="6015609"/>
        </p:xfrm>
        <a:graphic>
          <a:graphicData uri="http://schemas.openxmlformats.org/drawingml/2006/table">
            <a:tbl>
              <a:tblPr firstRow="1" bandRow="1">
                <a:tableStyleId>{5C22544A-7EE6-4342-B048-85BDC9FD1C3A}</a:tableStyleId>
              </a:tblPr>
              <a:tblGrid>
                <a:gridCol w="555111">
                  <a:extLst>
                    <a:ext uri="{9D8B030D-6E8A-4147-A177-3AD203B41FA5}">
                      <a16:colId xmlns:a16="http://schemas.microsoft.com/office/drawing/2014/main" val="3585506155"/>
                    </a:ext>
                  </a:extLst>
                </a:gridCol>
                <a:gridCol w="1389621">
                  <a:extLst>
                    <a:ext uri="{9D8B030D-6E8A-4147-A177-3AD203B41FA5}">
                      <a16:colId xmlns:a16="http://schemas.microsoft.com/office/drawing/2014/main" val="2411022189"/>
                    </a:ext>
                  </a:extLst>
                </a:gridCol>
                <a:gridCol w="1389621">
                  <a:extLst>
                    <a:ext uri="{9D8B030D-6E8A-4147-A177-3AD203B41FA5}">
                      <a16:colId xmlns:a16="http://schemas.microsoft.com/office/drawing/2014/main" val="1666747122"/>
                    </a:ext>
                  </a:extLst>
                </a:gridCol>
                <a:gridCol w="1241327">
                  <a:extLst>
                    <a:ext uri="{9D8B030D-6E8A-4147-A177-3AD203B41FA5}">
                      <a16:colId xmlns:a16="http://schemas.microsoft.com/office/drawing/2014/main" val="1680352832"/>
                    </a:ext>
                  </a:extLst>
                </a:gridCol>
                <a:gridCol w="1241327">
                  <a:extLst>
                    <a:ext uri="{9D8B030D-6E8A-4147-A177-3AD203B41FA5}">
                      <a16:colId xmlns:a16="http://schemas.microsoft.com/office/drawing/2014/main" val="3317168205"/>
                    </a:ext>
                  </a:extLst>
                </a:gridCol>
                <a:gridCol w="1241327">
                  <a:extLst>
                    <a:ext uri="{9D8B030D-6E8A-4147-A177-3AD203B41FA5}">
                      <a16:colId xmlns:a16="http://schemas.microsoft.com/office/drawing/2014/main" val="2353454003"/>
                    </a:ext>
                  </a:extLst>
                </a:gridCol>
                <a:gridCol w="2567359">
                  <a:extLst>
                    <a:ext uri="{9D8B030D-6E8A-4147-A177-3AD203B41FA5}">
                      <a16:colId xmlns:a16="http://schemas.microsoft.com/office/drawing/2014/main" val="3772112859"/>
                    </a:ext>
                  </a:extLst>
                </a:gridCol>
              </a:tblGrid>
              <a:tr h="556894">
                <a:tc>
                  <a:txBody>
                    <a:bodyPr/>
                    <a:lstStyle/>
                    <a:p>
                      <a:r>
                        <a:rPr lang="kk-KZ" sz="1400" dirty="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kk-KZ" sz="1400" dirty="0">
                          <a:latin typeface="Times New Roman" panose="02020603050405020304" pitchFamily="18" charset="0"/>
                          <a:cs typeface="Times New Roman" panose="02020603050405020304" pitchFamily="18" charset="0"/>
                        </a:rPr>
                        <a:t>пән</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err="1">
                          <a:latin typeface="Times New Roman" panose="02020603050405020304" pitchFamily="18" charset="0"/>
                          <a:cs typeface="Times New Roman" panose="02020603050405020304" pitchFamily="18" charset="0"/>
                        </a:rPr>
                        <a:t>Сынып</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kk-KZ" sz="1400" dirty="0">
                          <a:latin typeface="Times New Roman" panose="02020603050405020304" pitchFamily="18" charset="0"/>
                          <a:cs typeface="Times New Roman" panose="02020603050405020304" pitchFamily="18" charset="0"/>
                        </a:rPr>
                        <a:t>Оқушы саны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err="1">
                          <a:latin typeface="Times New Roman" panose="02020603050405020304" pitchFamily="18" charset="0"/>
                          <a:cs typeface="Times New Roman" panose="02020603050405020304" pitchFamily="18" charset="0"/>
                        </a:rPr>
                        <a:t>Ортақ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ұпай</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err="1">
                          <a:latin typeface="Times New Roman" panose="02020603050405020304" pitchFamily="18" charset="0"/>
                          <a:cs typeface="Times New Roman" panose="02020603050405020304" pitchFamily="18" charset="0"/>
                        </a:rPr>
                        <a:t>пайыз</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kk-KZ" sz="1400" dirty="0">
                          <a:latin typeface="Times New Roman" panose="02020603050405020304" pitchFamily="18" charset="0"/>
                          <a:cs typeface="Times New Roman" panose="02020603050405020304" pitchFamily="18" charset="0"/>
                        </a:rPr>
                        <a:t>Пән мұғалімі</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32157587"/>
                  </a:ext>
                </a:extLst>
              </a:tr>
              <a:tr h="556894">
                <a:tc>
                  <a:txBody>
                    <a:bodyPr/>
                    <a:lstStyle/>
                    <a:p>
                      <a:r>
                        <a:rPr lang="ru-RU" sz="1400" b="1" dirty="0">
                          <a:latin typeface="Times New Roman" panose="02020603050405020304" pitchFamily="18" charset="0"/>
                          <a:cs typeface="Times New Roman" panose="02020603050405020304" pitchFamily="18" charset="0"/>
                        </a:rPr>
                        <a:t>1</a:t>
                      </a:r>
                    </a:p>
                  </a:txBody>
                  <a:tcPr/>
                </a:tc>
                <a:tc>
                  <a:txBody>
                    <a:bodyPr/>
                    <a:lstStyle/>
                    <a:p>
                      <a:pPr algn="l"/>
                      <a:r>
                        <a:rPr lang="ru-RU" sz="1400" b="1" dirty="0">
                          <a:latin typeface="Times New Roman" panose="02020603050405020304" pitchFamily="18" charset="0"/>
                          <a:cs typeface="Times New Roman" panose="02020603050405020304" pitchFamily="18" charset="0"/>
                        </a:rPr>
                        <a:t>Матем. </a:t>
                      </a:r>
                      <a:r>
                        <a:rPr lang="ru-RU" sz="1400" b="1" dirty="0" err="1">
                          <a:latin typeface="Times New Roman" panose="02020603050405020304" pitchFamily="18" charset="0"/>
                          <a:cs typeface="Times New Roman" panose="02020603050405020304" pitchFamily="18" charset="0"/>
                        </a:rPr>
                        <a:t>Сауатт</a:t>
                      </a:r>
                      <a:r>
                        <a:rPr lang="ru-RU" sz="1400" b="1" dirty="0">
                          <a:latin typeface="Times New Roman" panose="02020603050405020304" pitchFamily="18" charset="0"/>
                          <a:cs typeface="Times New Roman" panose="02020603050405020304" pitchFamily="18" charset="0"/>
                        </a:rPr>
                        <a:t>.</a:t>
                      </a:r>
                    </a:p>
                  </a:txBody>
                  <a:tcPr/>
                </a:tc>
                <a:tc>
                  <a:txBody>
                    <a:bodyPr/>
                    <a:lstStyle/>
                    <a:p>
                      <a:pPr algn="l"/>
                      <a:r>
                        <a:rPr lang="ru-RU" sz="1400" b="1" dirty="0">
                          <a:latin typeface="Times New Roman" panose="02020603050405020304" pitchFamily="18" charset="0"/>
                          <a:cs typeface="Times New Roman" panose="02020603050405020304" pitchFamily="18" charset="0"/>
                        </a:rPr>
                        <a:t>11а,б,в</a:t>
                      </a:r>
                    </a:p>
                    <a:p>
                      <a:pPr algn="l"/>
                      <a:r>
                        <a:rPr lang="ru-RU" sz="1400" b="1" dirty="0">
                          <a:latin typeface="Times New Roman" panose="02020603050405020304" pitchFamily="18" charset="0"/>
                          <a:cs typeface="Times New Roman" panose="02020603050405020304" pitchFamily="18" charset="0"/>
                        </a:rPr>
                        <a:t>11ә</a:t>
                      </a:r>
                    </a:p>
                  </a:txBody>
                  <a:tcPr/>
                </a:tc>
                <a:tc>
                  <a:txBody>
                    <a:bodyPr/>
                    <a:lstStyle/>
                    <a:p>
                      <a:pPr algn="ctr"/>
                      <a:r>
                        <a:rPr lang="ru-RU" sz="1400" b="1" dirty="0">
                          <a:latin typeface="Times New Roman" panose="02020603050405020304" pitchFamily="18" charset="0"/>
                          <a:cs typeface="Times New Roman" panose="02020603050405020304" pitchFamily="18" charset="0"/>
                        </a:rPr>
                        <a:t>69</a:t>
                      </a:r>
                    </a:p>
                  </a:txBody>
                  <a:tcPr/>
                </a:tc>
                <a:tc>
                  <a:txBody>
                    <a:bodyPr/>
                    <a:lstStyle/>
                    <a:p>
                      <a:pPr algn="ctr"/>
                      <a:r>
                        <a:rPr lang="ru-RU" sz="1400" b="1" dirty="0">
                          <a:latin typeface="Times New Roman" panose="02020603050405020304" pitchFamily="18" charset="0"/>
                          <a:cs typeface="Times New Roman" panose="02020603050405020304" pitchFamily="18" charset="0"/>
                        </a:rPr>
                        <a:t>5,6</a:t>
                      </a:r>
                    </a:p>
                  </a:txBody>
                  <a:tcPr/>
                </a:tc>
                <a:tc>
                  <a:txBody>
                    <a:bodyPr/>
                    <a:lstStyle/>
                    <a:p>
                      <a:pPr algn="ctr"/>
                      <a:r>
                        <a:rPr lang="ru-RU" sz="1400" b="1" dirty="0">
                          <a:latin typeface="Times New Roman" panose="02020603050405020304" pitchFamily="18" charset="0"/>
                          <a:cs typeface="Times New Roman" panose="02020603050405020304" pitchFamily="18" charset="0"/>
                        </a:rPr>
                        <a:t>56</a:t>
                      </a:r>
                    </a:p>
                  </a:txBody>
                  <a:tcPr/>
                </a:tc>
                <a:tc>
                  <a:txBody>
                    <a:bodyPr/>
                    <a:lstStyle/>
                    <a:p>
                      <a:pPr algn="l"/>
                      <a:r>
                        <a:rPr lang="ru-RU" sz="1400" b="1" dirty="0" err="1">
                          <a:latin typeface="Times New Roman" panose="02020603050405020304" pitchFamily="18" charset="0"/>
                          <a:cs typeface="Times New Roman" panose="02020603050405020304" pitchFamily="18" charset="0"/>
                        </a:rPr>
                        <a:t>Алип</a:t>
                      </a:r>
                      <a:r>
                        <a:rPr lang="ru-RU" sz="1400" b="1" dirty="0">
                          <a:latin typeface="Times New Roman" panose="02020603050405020304" pitchFamily="18" charset="0"/>
                          <a:cs typeface="Times New Roman" panose="02020603050405020304" pitchFamily="18" charset="0"/>
                        </a:rPr>
                        <a:t> А</a:t>
                      </a:r>
                    </a:p>
                    <a:p>
                      <a:pPr algn="l"/>
                      <a:r>
                        <a:rPr lang="ru-RU" sz="1400" b="1" dirty="0" err="1">
                          <a:latin typeface="Times New Roman" panose="02020603050405020304" pitchFamily="18" charset="0"/>
                          <a:cs typeface="Times New Roman" panose="02020603050405020304" pitchFamily="18" charset="0"/>
                        </a:rPr>
                        <a:t>Нұрғамит</a:t>
                      </a:r>
                      <a:r>
                        <a:rPr lang="ru-RU" sz="1400" b="1" dirty="0">
                          <a:latin typeface="Times New Roman" panose="02020603050405020304" pitchFamily="18" charset="0"/>
                          <a:cs typeface="Times New Roman" panose="02020603050405020304" pitchFamily="18" charset="0"/>
                        </a:rPr>
                        <a:t> Г.М.</a:t>
                      </a:r>
                    </a:p>
                  </a:txBody>
                  <a:tcPr/>
                </a:tc>
                <a:extLst>
                  <a:ext uri="{0D108BD9-81ED-4DB2-BD59-A6C34878D82A}">
                    <a16:rowId xmlns:a16="http://schemas.microsoft.com/office/drawing/2014/main" val="917819926"/>
                  </a:ext>
                </a:extLst>
              </a:tr>
              <a:tr h="401914">
                <a:tc>
                  <a:txBody>
                    <a:bodyPr/>
                    <a:lstStyle/>
                    <a:p>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err="1">
                          <a:latin typeface="Times New Roman" panose="02020603050405020304" pitchFamily="18" charset="0"/>
                          <a:cs typeface="Times New Roman" panose="02020603050405020304" pitchFamily="18" charset="0"/>
                        </a:rPr>
                        <a:t>Матем</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a:latin typeface="Times New Roman" panose="02020603050405020304" pitchFamily="18" charset="0"/>
                          <a:cs typeface="Times New Roman" panose="02020603050405020304" pitchFamily="18" charset="0"/>
                        </a:rPr>
                        <a:t>11а,ә,в</a:t>
                      </a:r>
                    </a:p>
                  </a:txBody>
                  <a:tcPr/>
                </a:tc>
                <a:tc>
                  <a:txBody>
                    <a:bodyPr/>
                    <a:lstStyle/>
                    <a:p>
                      <a:pPr algn="ctr"/>
                      <a:r>
                        <a:rPr lang="ru-RU" sz="1400" b="1" dirty="0">
                          <a:latin typeface="Times New Roman" panose="02020603050405020304" pitchFamily="18" charset="0"/>
                          <a:cs typeface="Times New Roman" panose="02020603050405020304" pitchFamily="18" charset="0"/>
                        </a:rPr>
                        <a:t>28</a:t>
                      </a:r>
                    </a:p>
                  </a:txBody>
                  <a:tcPr/>
                </a:tc>
                <a:tc>
                  <a:txBody>
                    <a:bodyPr/>
                    <a:lstStyle/>
                    <a:p>
                      <a:pPr algn="ctr"/>
                      <a:r>
                        <a:rPr lang="ru-RU" sz="1400" b="1" dirty="0">
                          <a:latin typeface="Times New Roman" panose="02020603050405020304" pitchFamily="18" charset="0"/>
                          <a:cs typeface="Times New Roman" panose="02020603050405020304" pitchFamily="18" charset="0"/>
                        </a:rPr>
                        <a:t>22</a:t>
                      </a:r>
                    </a:p>
                  </a:txBody>
                  <a:tcPr/>
                </a:tc>
                <a:tc>
                  <a:txBody>
                    <a:bodyPr/>
                    <a:lstStyle/>
                    <a:p>
                      <a:pPr algn="ctr"/>
                      <a:r>
                        <a:rPr lang="ru-RU" sz="1400" b="1" dirty="0">
                          <a:highlight>
                            <a:srgbClr val="00FFFF"/>
                          </a:highlight>
                          <a:latin typeface="Times New Roman" panose="02020603050405020304" pitchFamily="18" charset="0"/>
                          <a:cs typeface="Times New Roman" panose="02020603050405020304" pitchFamily="18" charset="0"/>
                        </a:rPr>
                        <a:t>44</a:t>
                      </a:r>
                    </a:p>
                  </a:txBody>
                  <a:tcPr/>
                </a:tc>
                <a:tc>
                  <a:txBody>
                    <a:bodyPr/>
                    <a:lstStyle/>
                    <a:p>
                      <a:r>
                        <a:rPr lang="ru-RU" sz="1400" b="1" dirty="0" err="1">
                          <a:latin typeface="Times New Roman" panose="02020603050405020304" pitchFamily="18" charset="0"/>
                          <a:cs typeface="Times New Roman" panose="02020603050405020304" pitchFamily="18" charset="0"/>
                        </a:rPr>
                        <a:t>Алип</a:t>
                      </a:r>
                      <a:r>
                        <a:rPr lang="ru-RU" sz="1400" b="1" dirty="0">
                          <a:latin typeface="Times New Roman" panose="02020603050405020304" pitchFamily="18" charset="0"/>
                          <a:cs typeface="Times New Roman" panose="02020603050405020304" pitchFamily="18" charset="0"/>
                        </a:rPr>
                        <a:t> А</a:t>
                      </a:r>
                    </a:p>
                    <a:p>
                      <a:r>
                        <a:rPr lang="ru-RU" sz="1400" b="1" dirty="0" err="1">
                          <a:latin typeface="Times New Roman" panose="02020603050405020304" pitchFamily="18" charset="0"/>
                          <a:cs typeface="Times New Roman" panose="02020603050405020304" pitchFamily="18" charset="0"/>
                        </a:rPr>
                        <a:t>Нұрғамит</a:t>
                      </a:r>
                      <a:r>
                        <a:rPr lang="ru-RU" sz="1400" b="1" dirty="0">
                          <a:latin typeface="Times New Roman" panose="02020603050405020304" pitchFamily="18" charset="0"/>
                          <a:cs typeface="Times New Roman" panose="02020603050405020304" pitchFamily="18" charset="0"/>
                        </a:rPr>
                        <a:t> Г.М.</a:t>
                      </a:r>
                    </a:p>
                  </a:txBody>
                  <a:tcPr/>
                </a:tc>
                <a:extLst>
                  <a:ext uri="{0D108BD9-81ED-4DB2-BD59-A6C34878D82A}">
                    <a16:rowId xmlns:a16="http://schemas.microsoft.com/office/drawing/2014/main" val="1605717449"/>
                  </a:ext>
                </a:extLst>
              </a:tr>
              <a:tr h="556894">
                <a:tc>
                  <a:txBody>
                    <a:bodyPr/>
                    <a:lstStyle/>
                    <a:p>
                      <a:r>
                        <a:rPr lang="ru-RU" sz="1400" b="1" dirty="0">
                          <a:latin typeface="Times New Roman" panose="02020603050405020304" pitchFamily="18" charset="0"/>
                          <a:cs typeface="Times New Roman" panose="02020603050405020304" pitchFamily="18" charset="0"/>
                        </a:rPr>
                        <a:t>2</a:t>
                      </a:r>
                    </a:p>
                  </a:txBody>
                  <a:tcPr/>
                </a:tc>
                <a:tc>
                  <a:txBody>
                    <a:bodyPr/>
                    <a:lstStyle/>
                    <a:p>
                      <a:pPr algn="l"/>
                      <a:r>
                        <a:rPr lang="ru-RU" sz="1400" b="1" dirty="0" err="1">
                          <a:latin typeface="Times New Roman" panose="02020603050405020304" pitchFamily="18" charset="0"/>
                          <a:cs typeface="Times New Roman" panose="02020603050405020304" pitchFamily="18" charset="0"/>
                        </a:rPr>
                        <a:t>Оқу</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сауатт</a:t>
                      </a:r>
                      <a:r>
                        <a:rPr lang="ru-RU" sz="1400" b="1" dirty="0">
                          <a:latin typeface="Times New Roman" panose="02020603050405020304" pitchFamily="18" charset="0"/>
                          <a:cs typeface="Times New Roman" panose="02020603050405020304" pitchFamily="18" charset="0"/>
                        </a:rPr>
                        <a:t>.</a:t>
                      </a:r>
                    </a:p>
                  </a:txBody>
                  <a:tcPr/>
                </a:tc>
                <a:tc>
                  <a:txBody>
                    <a:bodyPr/>
                    <a:lstStyle/>
                    <a:p>
                      <a:pPr algn="l"/>
                      <a:r>
                        <a:rPr lang="ru-RU" sz="1400" b="1" dirty="0">
                          <a:latin typeface="Times New Roman" panose="02020603050405020304" pitchFamily="18" charset="0"/>
                          <a:cs typeface="Times New Roman" panose="02020603050405020304" pitchFamily="18" charset="0"/>
                        </a:rPr>
                        <a:t>11</a:t>
                      </a:r>
                    </a:p>
                  </a:txBody>
                  <a:tcPr/>
                </a:tc>
                <a:tc>
                  <a:txBody>
                    <a:bodyPr/>
                    <a:lstStyle/>
                    <a:p>
                      <a:pPr algn="ctr"/>
                      <a:r>
                        <a:rPr lang="ru-RU" sz="1400" b="1" dirty="0">
                          <a:latin typeface="Times New Roman" panose="02020603050405020304" pitchFamily="18" charset="0"/>
                          <a:cs typeface="Times New Roman" panose="02020603050405020304" pitchFamily="18" charset="0"/>
                        </a:rPr>
                        <a:t>69</a:t>
                      </a:r>
                    </a:p>
                  </a:txBody>
                  <a:tcPr/>
                </a:tc>
                <a:tc>
                  <a:txBody>
                    <a:bodyPr/>
                    <a:lstStyle/>
                    <a:p>
                      <a:pPr algn="ctr"/>
                      <a:r>
                        <a:rPr lang="ru-RU" sz="1400" b="1" dirty="0">
                          <a:solidFill>
                            <a:srgbClr val="FF0000"/>
                          </a:solidFill>
                          <a:latin typeface="Times New Roman" panose="02020603050405020304" pitchFamily="18" charset="0"/>
                          <a:cs typeface="Times New Roman" panose="02020603050405020304" pitchFamily="18" charset="0"/>
                        </a:rPr>
                        <a:t>7,8</a:t>
                      </a:r>
                    </a:p>
                  </a:txBody>
                  <a:tcPr/>
                </a:tc>
                <a:tc>
                  <a:txBody>
                    <a:bodyPr/>
                    <a:lstStyle/>
                    <a:p>
                      <a:pPr algn="ctr"/>
                      <a:r>
                        <a:rPr lang="ru-RU" sz="1400" b="1" dirty="0">
                          <a:solidFill>
                            <a:srgbClr val="FF0000"/>
                          </a:solidFill>
                          <a:latin typeface="Times New Roman" panose="02020603050405020304" pitchFamily="18" charset="0"/>
                          <a:cs typeface="Times New Roman" panose="02020603050405020304" pitchFamily="18" charset="0"/>
                        </a:rPr>
                        <a:t>78</a:t>
                      </a:r>
                    </a:p>
                  </a:txBody>
                  <a:tcPr/>
                </a:tc>
                <a:tc>
                  <a:txBody>
                    <a:bodyPr/>
                    <a:lstStyle/>
                    <a:p>
                      <a:pPr algn="l"/>
                      <a:r>
                        <a:rPr lang="ru-RU" sz="1400" b="1" dirty="0" err="1">
                          <a:latin typeface="Times New Roman" panose="02020603050405020304" pitchFamily="18" charset="0"/>
                          <a:cs typeface="Times New Roman" panose="02020603050405020304" pitchFamily="18" charset="0"/>
                        </a:rPr>
                        <a:t>Карасартова</a:t>
                      </a:r>
                      <a:r>
                        <a:rPr lang="ru-RU" sz="1400" b="1" dirty="0">
                          <a:latin typeface="Times New Roman" panose="02020603050405020304" pitchFamily="18" charset="0"/>
                          <a:cs typeface="Times New Roman" panose="02020603050405020304" pitchFamily="18" charset="0"/>
                        </a:rPr>
                        <a:t> Ш.К.</a:t>
                      </a:r>
                    </a:p>
                  </a:txBody>
                  <a:tcPr/>
                </a:tc>
                <a:extLst>
                  <a:ext uri="{0D108BD9-81ED-4DB2-BD59-A6C34878D82A}">
                    <a16:rowId xmlns:a16="http://schemas.microsoft.com/office/drawing/2014/main" val="2933808149"/>
                  </a:ext>
                </a:extLst>
              </a:tr>
              <a:tr h="327585">
                <a:tc>
                  <a:txBody>
                    <a:bodyPr/>
                    <a:lstStyle/>
                    <a:p>
                      <a:r>
                        <a:rPr lang="ru-RU" sz="1400" b="1" dirty="0">
                          <a:latin typeface="Times New Roman" panose="02020603050405020304" pitchFamily="18" charset="0"/>
                          <a:cs typeface="Times New Roman" panose="02020603050405020304" pitchFamily="18" charset="0"/>
                        </a:rPr>
                        <a:t>3</a:t>
                      </a:r>
                    </a:p>
                  </a:txBody>
                  <a:tcPr/>
                </a:tc>
                <a:tc>
                  <a:txBody>
                    <a:bodyPr/>
                    <a:lstStyle/>
                    <a:p>
                      <a:pPr algn="l"/>
                      <a:r>
                        <a:rPr lang="ru-RU" sz="1400" b="1" dirty="0" err="1">
                          <a:latin typeface="Times New Roman" panose="02020603050405020304" pitchFamily="18" charset="0"/>
                          <a:cs typeface="Times New Roman" panose="02020603050405020304" pitchFamily="18" charset="0"/>
                        </a:rPr>
                        <a:t>Қ.тарихы</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a:latin typeface="Times New Roman" panose="02020603050405020304" pitchFamily="18" charset="0"/>
                          <a:cs typeface="Times New Roman" panose="02020603050405020304" pitchFamily="18" charset="0"/>
                        </a:rPr>
                        <a:t>11</a:t>
                      </a:r>
                    </a:p>
                  </a:txBody>
                  <a:tcPr/>
                </a:tc>
                <a:tc>
                  <a:txBody>
                    <a:bodyPr/>
                    <a:lstStyle/>
                    <a:p>
                      <a:pPr algn="ctr"/>
                      <a:r>
                        <a:rPr lang="ru-RU" sz="1400" b="1" dirty="0">
                          <a:latin typeface="Times New Roman" panose="02020603050405020304" pitchFamily="18" charset="0"/>
                          <a:cs typeface="Times New Roman" panose="02020603050405020304" pitchFamily="18" charset="0"/>
                        </a:rPr>
                        <a:t>69</a:t>
                      </a:r>
                    </a:p>
                  </a:txBody>
                  <a:tcPr/>
                </a:tc>
                <a:tc>
                  <a:txBody>
                    <a:bodyPr/>
                    <a:lstStyle/>
                    <a:p>
                      <a:pPr algn="ctr"/>
                      <a:r>
                        <a:rPr lang="ru-RU" sz="1400" b="1" dirty="0">
                          <a:latin typeface="Times New Roman" panose="02020603050405020304" pitchFamily="18" charset="0"/>
                          <a:cs typeface="Times New Roman" panose="02020603050405020304" pitchFamily="18" charset="0"/>
                        </a:rPr>
                        <a:t>9,2</a:t>
                      </a:r>
                    </a:p>
                  </a:txBody>
                  <a:tcPr/>
                </a:tc>
                <a:tc>
                  <a:txBody>
                    <a:bodyPr/>
                    <a:lstStyle/>
                    <a:p>
                      <a:pPr algn="ctr"/>
                      <a:r>
                        <a:rPr lang="ru-RU" sz="1400" b="1" dirty="0">
                          <a:highlight>
                            <a:srgbClr val="00FFFF"/>
                          </a:highlight>
                          <a:latin typeface="Times New Roman" panose="02020603050405020304" pitchFamily="18" charset="0"/>
                          <a:cs typeface="Times New Roman" panose="02020603050405020304" pitchFamily="18" charset="0"/>
                        </a:rPr>
                        <a:t>46</a:t>
                      </a:r>
                    </a:p>
                  </a:txBody>
                  <a:tcPr/>
                </a:tc>
                <a:tc>
                  <a:txBody>
                    <a:bodyPr/>
                    <a:lstStyle/>
                    <a:p>
                      <a:pPr algn="l"/>
                      <a:r>
                        <a:rPr lang="ru-RU" sz="1400" b="1" dirty="0" err="1">
                          <a:latin typeface="Times New Roman" panose="02020603050405020304" pitchFamily="18" charset="0"/>
                          <a:cs typeface="Times New Roman" panose="02020603050405020304" pitchFamily="18" charset="0"/>
                        </a:rPr>
                        <a:t>Оспанова</a:t>
                      </a:r>
                      <a:r>
                        <a:rPr lang="ru-RU" sz="1400" b="1" dirty="0">
                          <a:latin typeface="Times New Roman" panose="02020603050405020304" pitchFamily="18" charset="0"/>
                          <a:cs typeface="Times New Roman" panose="02020603050405020304" pitchFamily="18" charset="0"/>
                        </a:rPr>
                        <a:t> С.А.</a:t>
                      </a:r>
                    </a:p>
                  </a:txBody>
                  <a:tcPr/>
                </a:tc>
                <a:extLst>
                  <a:ext uri="{0D108BD9-81ED-4DB2-BD59-A6C34878D82A}">
                    <a16:rowId xmlns:a16="http://schemas.microsoft.com/office/drawing/2014/main" val="1980227067"/>
                  </a:ext>
                </a:extLst>
              </a:tr>
              <a:tr h="327585">
                <a:tc>
                  <a:txBody>
                    <a:bodyPr/>
                    <a:lstStyle/>
                    <a:p>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err="1">
                          <a:latin typeface="Times New Roman" panose="02020603050405020304" pitchFamily="18" charset="0"/>
                          <a:cs typeface="Times New Roman" panose="02020603050405020304" pitchFamily="18" charset="0"/>
                        </a:rPr>
                        <a:t>Д.ж.т</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a:latin typeface="Times New Roman" panose="02020603050405020304" pitchFamily="18" charset="0"/>
                          <a:cs typeface="Times New Roman" panose="02020603050405020304" pitchFamily="18" charset="0"/>
                        </a:rPr>
                        <a:t>11а,ә</a:t>
                      </a:r>
                    </a:p>
                  </a:txBody>
                  <a:tcPr/>
                </a:tc>
                <a:tc>
                  <a:txBody>
                    <a:bodyPr/>
                    <a:lstStyle/>
                    <a:p>
                      <a:pPr algn="ctr"/>
                      <a:r>
                        <a:rPr lang="ru-RU" sz="1400" b="1" dirty="0">
                          <a:latin typeface="Times New Roman" panose="02020603050405020304" pitchFamily="18" charset="0"/>
                          <a:cs typeface="Times New Roman" panose="02020603050405020304" pitchFamily="18" charset="0"/>
                        </a:rPr>
                        <a:t>20</a:t>
                      </a:r>
                    </a:p>
                  </a:txBody>
                  <a:tcPr/>
                </a:tc>
                <a:tc>
                  <a:txBody>
                    <a:bodyPr/>
                    <a:lstStyle/>
                    <a:p>
                      <a:pPr algn="ctr"/>
                      <a:r>
                        <a:rPr lang="ru-RU" sz="1400" b="1" dirty="0">
                          <a:latin typeface="Times New Roman" panose="02020603050405020304" pitchFamily="18" charset="0"/>
                          <a:cs typeface="Times New Roman" panose="02020603050405020304" pitchFamily="18" charset="0"/>
                        </a:rPr>
                        <a:t>19</a:t>
                      </a:r>
                    </a:p>
                  </a:txBody>
                  <a:tcPr/>
                </a:tc>
                <a:tc>
                  <a:txBody>
                    <a:bodyPr/>
                    <a:lstStyle/>
                    <a:p>
                      <a:pPr algn="ctr"/>
                      <a:r>
                        <a:rPr lang="ru-RU" sz="1400" b="1" dirty="0">
                          <a:highlight>
                            <a:srgbClr val="00FFFF"/>
                          </a:highlight>
                          <a:latin typeface="Times New Roman" panose="02020603050405020304" pitchFamily="18" charset="0"/>
                          <a:cs typeface="Times New Roman" panose="02020603050405020304" pitchFamily="18" charset="0"/>
                        </a:rPr>
                        <a:t>38</a:t>
                      </a:r>
                    </a:p>
                  </a:txBody>
                  <a:tcPr/>
                </a:tc>
                <a:tc>
                  <a:txBody>
                    <a:bodyPr/>
                    <a:lstStyle/>
                    <a:p>
                      <a:pPr algn="l"/>
                      <a:endParaRPr lang="ru-RU"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4968587"/>
                  </a:ext>
                </a:extLst>
              </a:tr>
              <a:tr h="556894">
                <a:tc>
                  <a:txBody>
                    <a:bodyPr/>
                    <a:lstStyle/>
                    <a:p>
                      <a:r>
                        <a:rPr lang="kk-KZ" sz="1400" b="1" dirty="0">
                          <a:latin typeface="Times New Roman" panose="02020603050405020304" pitchFamily="18" charset="0"/>
                          <a:cs typeface="Times New Roman" panose="02020603050405020304" pitchFamily="18" charset="0"/>
                        </a:rPr>
                        <a:t>4</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kk-KZ" sz="1400" b="1" dirty="0">
                          <a:latin typeface="Times New Roman" panose="02020603050405020304" pitchFamily="18" charset="0"/>
                          <a:ea typeface="PMingLiU-ExtB" panose="02020500000000000000" pitchFamily="18" charset="-120"/>
                          <a:cs typeface="Times New Roman" panose="02020603050405020304" pitchFamily="18" charset="0"/>
                        </a:rPr>
                        <a:t>Ағылшын тілі</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a:latin typeface="Times New Roman" panose="02020603050405020304" pitchFamily="18" charset="0"/>
                          <a:cs typeface="Times New Roman" panose="02020603050405020304" pitchFamily="18" charset="0"/>
                        </a:rPr>
                        <a:t>11а,ә</a:t>
                      </a:r>
                    </a:p>
                  </a:txBody>
                  <a:tcPr/>
                </a:tc>
                <a:tc>
                  <a:txBody>
                    <a:bodyPr/>
                    <a:lstStyle/>
                    <a:p>
                      <a:pPr algn="ctr"/>
                      <a:r>
                        <a:rPr lang="ru-RU" sz="1400" b="1" dirty="0">
                          <a:latin typeface="Times New Roman" panose="02020603050405020304" pitchFamily="18" charset="0"/>
                          <a:cs typeface="Times New Roman" panose="02020603050405020304" pitchFamily="18" charset="0"/>
                        </a:rPr>
                        <a:t>8</a:t>
                      </a:r>
                    </a:p>
                  </a:txBody>
                  <a:tcPr/>
                </a:tc>
                <a:tc>
                  <a:txBody>
                    <a:bodyPr/>
                    <a:lstStyle/>
                    <a:p>
                      <a:pPr algn="ctr"/>
                      <a:r>
                        <a:rPr lang="ru-RU" sz="1400" b="1" dirty="0">
                          <a:latin typeface="Times New Roman" panose="02020603050405020304" pitchFamily="18" charset="0"/>
                          <a:cs typeface="Times New Roman" panose="02020603050405020304" pitchFamily="18" charset="0"/>
                        </a:rPr>
                        <a:t>34,7</a:t>
                      </a:r>
                    </a:p>
                  </a:txBody>
                  <a:tcPr/>
                </a:tc>
                <a:tc>
                  <a:txBody>
                    <a:bodyPr/>
                    <a:lstStyle/>
                    <a:p>
                      <a:pPr algn="ctr"/>
                      <a:r>
                        <a:rPr lang="ru-RU" sz="1400" b="1" dirty="0">
                          <a:latin typeface="Times New Roman" panose="02020603050405020304" pitchFamily="18" charset="0"/>
                          <a:cs typeface="Times New Roman" panose="02020603050405020304" pitchFamily="18" charset="0"/>
                        </a:rPr>
                        <a:t>69,4</a:t>
                      </a:r>
                    </a:p>
                  </a:txBody>
                  <a:tcPr/>
                </a:tc>
                <a:tc>
                  <a:txBody>
                    <a:bodyPr/>
                    <a:lstStyle/>
                    <a:p>
                      <a:r>
                        <a:rPr lang="ru-RU" sz="1400" b="1" dirty="0" err="1">
                          <a:latin typeface="Times New Roman" panose="02020603050405020304" pitchFamily="18" charset="0"/>
                          <a:cs typeface="Times New Roman" panose="02020603050405020304" pitchFamily="18" charset="0"/>
                        </a:rPr>
                        <a:t>Шапенова</a:t>
                      </a:r>
                      <a:r>
                        <a:rPr lang="ru-RU" sz="1400" b="1" dirty="0">
                          <a:latin typeface="Times New Roman" panose="02020603050405020304" pitchFamily="18" charset="0"/>
                          <a:cs typeface="Times New Roman" panose="02020603050405020304" pitchFamily="18" charset="0"/>
                        </a:rPr>
                        <a:t> Г.К.</a:t>
                      </a:r>
                    </a:p>
                    <a:p>
                      <a:r>
                        <a:rPr lang="ru-RU" sz="1400" b="1" dirty="0" err="1">
                          <a:latin typeface="Times New Roman" panose="02020603050405020304" pitchFamily="18" charset="0"/>
                          <a:cs typeface="Times New Roman" panose="02020603050405020304" pitchFamily="18" charset="0"/>
                        </a:rPr>
                        <a:t>Балташева</a:t>
                      </a:r>
                      <a:r>
                        <a:rPr lang="ru-RU" sz="1400" b="1" dirty="0">
                          <a:latin typeface="Times New Roman" panose="02020603050405020304" pitchFamily="18" charset="0"/>
                          <a:cs typeface="Times New Roman" panose="02020603050405020304" pitchFamily="18" charset="0"/>
                        </a:rPr>
                        <a:t> З.Н.</a:t>
                      </a:r>
                    </a:p>
                  </a:txBody>
                  <a:tcPr/>
                </a:tc>
                <a:extLst>
                  <a:ext uri="{0D108BD9-81ED-4DB2-BD59-A6C34878D82A}">
                    <a16:rowId xmlns:a16="http://schemas.microsoft.com/office/drawing/2014/main" val="481845919"/>
                  </a:ext>
                </a:extLst>
              </a:tr>
              <a:tr h="556894">
                <a:tc>
                  <a:txBody>
                    <a:bodyPr/>
                    <a:lstStyle/>
                    <a:p>
                      <a:r>
                        <a:rPr lang="kk-KZ" sz="1400" b="1" dirty="0">
                          <a:latin typeface="Times New Roman" panose="02020603050405020304" pitchFamily="18" charset="0"/>
                          <a:cs typeface="Times New Roman" panose="02020603050405020304" pitchFamily="18" charset="0"/>
                        </a:rPr>
                        <a:t>5</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kk-KZ" sz="1400" b="1" dirty="0">
                          <a:latin typeface="Times New Roman" panose="02020603050405020304" pitchFamily="18" charset="0"/>
                          <a:ea typeface="PMingLiU-ExtB" panose="02020500000000000000" pitchFamily="18" charset="-120"/>
                          <a:cs typeface="Times New Roman" panose="02020603050405020304" pitchFamily="18" charset="0"/>
                        </a:rPr>
                        <a:t>информатика</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a:latin typeface="Times New Roman" panose="02020603050405020304" pitchFamily="18" charset="0"/>
                          <a:cs typeface="Times New Roman" panose="02020603050405020304" pitchFamily="18" charset="0"/>
                        </a:rPr>
                        <a:t>11</a:t>
                      </a:r>
                    </a:p>
                  </a:txBody>
                  <a:tcPr/>
                </a:tc>
                <a:tc>
                  <a:txBody>
                    <a:bodyPr/>
                    <a:lstStyle/>
                    <a:p>
                      <a:pPr algn="ctr"/>
                      <a:r>
                        <a:rPr lang="ru-RU" sz="1400" b="1" dirty="0">
                          <a:latin typeface="Times New Roman" panose="02020603050405020304" pitchFamily="18" charset="0"/>
                          <a:cs typeface="Times New Roman" panose="02020603050405020304" pitchFamily="18" charset="0"/>
                        </a:rPr>
                        <a:t>8</a:t>
                      </a:r>
                    </a:p>
                  </a:txBody>
                  <a:tcPr/>
                </a:tc>
                <a:tc>
                  <a:txBody>
                    <a:bodyPr/>
                    <a:lstStyle/>
                    <a:p>
                      <a:pPr algn="ctr"/>
                      <a:r>
                        <a:rPr lang="ru-RU" sz="1400" b="1" dirty="0">
                          <a:latin typeface="Times New Roman" panose="02020603050405020304" pitchFamily="18" charset="0"/>
                          <a:cs typeface="Times New Roman" panose="02020603050405020304" pitchFamily="18" charset="0"/>
                        </a:rPr>
                        <a:t>30,2</a:t>
                      </a:r>
                    </a:p>
                  </a:txBody>
                  <a:tcPr/>
                </a:tc>
                <a:tc>
                  <a:txBody>
                    <a:bodyPr/>
                    <a:lstStyle/>
                    <a:p>
                      <a:pPr algn="ctr"/>
                      <a:r>
                        <a:rPr lang="ru-RU" sz="1400" b="1" dirty="0">
                          <a:latin typeface="Times New Roman" panose="02020603050405020304" pitchFamily="18" charset="0"/>
                          <a:cs typeface="Times New Roman" panose="02020603050405020304" pitchFamily="18" charset="0"/>
                        </a:rPr>
                        <a:t>60</a:t>
                      </a:r>
                    </a:p>
                  </a:txBody>
                  <a:tcPr/>
                </a:tc>
                <a:tc>
                  <a:txBody>
                    <a:bodyPr/>
                    <a:lstStyle/>
                    <a:p>
                      <a:r>
                        <a:rPr lang="ru-RU" sz="1400" b="1" dirty="0" err="1">
                          <a:latin typeface="Times New Roman" panose="02020603050405020304" pitchFamily="18" charset="0"/>
                          <a:cs typeface="Times New Roman" panose="02020603050405020304" pitchFamily="18" charset="0"/>
                        </a:rPr>
                        <a:t>Жанайдаров</a:t>
                      </a:r>
                      <a:r>
                        <a:rPr lang="ru-RU" sz="1400" b="1" dirty="0">
                          <a:latin typeface="Times New Roman" panose="02020603050405020304" pitchFamily="18" charset="0"/>
                          <a:cs typeface="Times New Roman" panose="02020603050405020304" pitchFamily="18" charset="0"/>
                        </a:rPr>
                        <a:t> З.А.</a:t>
                      </a:r>
                    </a:p>
                    <a:p>
                      <a:r>
                        <a:rPr lang="ru-RU" sz="1400" b="1" dirty="0" err="1">
                          <a:latin typeface="Times New Roman" panose="02020603050405020304" pitchFamily="18" charset="0"/>
                          <a:cs typeface="Times New Roman" panose="02020603050405020304" pitchFamily="18" charset="0"/>
                        </a:rPr>
                        <a:t>Науқан</a:t>
                      </a:r>
                      <a:r>
                        <a:rPr lang="ru-RU" sz="1400" b="1" dirty="0">
                          <a:latin typeface="Times New Roman" panose="02020603050405020304" pitchFamily="18" charset="0"/>
                          <a:cs typeface="Times New Roman" panose="02020603050405020304" pitchFamily="18" charset="0"/>
                        </a:rPr>
                        <a:t> А.А.</a:t>
                      </a:r>
                    </a:p>
                  </a:txBody>
                  <a:tcPr/>
                </a:tc>
                <a:extLst>
                  <a:ext uri="{0D108BD9-81ED-4DB2-BD59-A6C34878D82A}">
                    <a16:rowId xmlns:a16="http://schemas.microsoft.com/office/drawing/2014/main" val="3944424018"/>
                  </a:ext>
                </a:extLst>
              </a:tr>
              <a:tr h="556894">
                <a:tc>
                  <a:txBody>
                    <a:bodyPr/>
                    <a:lstStyle/>
                    <a:p>
                      <a:r>
                        <a:rPr lang="ru-RU" sz="1400" b="1" dirty="0">
                          <a:latin typeface="Times New Roman" panose="02020603050405020304" pitchFamily="18" charset="0"/>
                          <a:cs typeface="Times New Roman" panose="02020603050405020304" pitchFamily="18" charset="0"/>
                        </a:rPr>
                        <a:t>6</a:t>
                      </a:r>
                    </a:p>
                  </a:txBody>
                  <a:tcPr/>
                </a:tc>
                <a:tc>
                  <a:txBody>
                    <a:bodyPr/>
                    <a:lstStyle/>
                    <a:p>
                      <a:pPr algn="l"/>
                      <a:r>
                        <a:rPr lang="ru-RU" sz="1400" b="1" dirty="0">
                          <a:latin typeface="Times New Roman" panose="02020603050405020304" pitchFamily="18" charset="0"/>
                          <a:cs typeface="Times New Roman" panose="02020603050405020304" pitchFamily="18" charset="0"/>
                        </a:rPr>
                        <a:t>География</a:t>
                      </a:r>
                    </a:p>
                  </a:txBody>
                  <a:tcPr/>
                </a:tc>
                <a:tc>
                  <a:txBody>
                    <a:bodyPr/>
                    <a:lstStyle/>
                    <a:p>
                      <a:pPr algn="l"/>
                      <a:r>
                        <a:rPr lang="ru-RU" sz="1400" b="1" dirty="0">
                          <a:latin typeface="Times New Roman" panose="02020603050405020304" pitchFamily="18" charset="0"/>
                          <a:cs typeface="Times New Roman" panose="02020603050405020304" pitchFamily="18" charset="0"/>
                        </a:rPr>
                        <a:t>11а,ә,в</a:t>
                      </a:r>
                    </a:p>
                  </a:txBody>
                  <a:tcPr/>
                </a:tc>
                <a:tc>
                  <a:txBody>
                    <a:bodyPr/>
                    <a:lstStyle/>
                    <a:p>
                      <a:pPr algn="ctr"/>
                      <a:r>
                        <a:rPr lang="ru-RU" sz="1400" b="1" dirty="0">
                          <a:latin typeface="Times New Roman" panose="02020603050405020304" pitchFamily="18" charset="0"/>
                          <a:cs typeface="Times New Roman" panose="02020603050405020304" pitchFamily="18" charset="0"/>
                        </a:rPr>
                        <a:t>8</a:t>
                      </a:r>
                    </a:p>
                  </a:txBody>
                  <a:tcPr/>
                </a:tc>
                <a:tc>
                  <a:txBody>
                    <a:bodyPr/>
                    <a:lstStyle/>
                    <a:p>
                      <a:pPr algn="ctr"/>
                      <a:r>
                        <a:rPr lang="ru-RU" sz="1400" b="1" dirty="0">
                          <a:latin typeface="Times New Roman" panose="02020603050405020304" pitchFamily="18" charset="0"/>
                          <a:cs typeface="Times New Roman" panose="02020603050405020304" pitchFamily="18" charset="0"/>
                        </a:rPr>
                        <a:t>28</a:t>
                      </a:r>
                    </a:p>
                  </a:txBody>
                  <a:tcPr/>
                </a:tc>
                <a:tc>
                  <a:txBody>
                    <a:bodyPr/>
                    <a:lstStyle/>
                    <a:p>
                      <a:pPr algn="ctr"/>
                      <a:r>
                        <a:rPr lang="ru-RU" sz="1400" b="1" dirty="0">
                          <a:latin typeface="Times New Roman" panose="02020603050405020304" pitchFamily="18" charset="0"/>
                          <a:cs typeface="Times New Roman" panose="02020603050405020304" pitchFamily="18" charset="0"/>
                        </a:rPr>
                        <a:t>56</a:t>
                      </a:r>
                    </a:p>
                  </a:txBody>
                  <a:tcPr/>
                </a:tc>
                <a:tc>
                  <a:txBody>
                    <a:bodyPr/>
                    <a:lstStyle/>
                    <a:p>
                      <a:r>
                        <a:rPr lang="ru-RU" sz="1400" b="1" dirty="0" err="1">
                          <a:latin typeface="Times New Roman" panose="02020603050405020304" pitchFamily="18" charset="0"/>
                          <a:cs typeface="Times New Roman" panose="02020603050405020304" pitchFamily="18" charset="0"/>
                        </a:rPr>
                        <a:t>Жолдаспаева</a:t>
                      </a:r>
                      <a:r>
                        <a:rPr lang="ru-RU" sz="1400" b="1" dirty="0">
                          <a:latin typeface="Times New Roman" panose="02020603050405020304" pitchFamily="18" charset="0"/>
                          <a:cs typeface="Times New Roman" panose="02020603050405020304" pitchFamily="18" charset="0"/>
                        </a:rPr>
                        <a:t> Б.С. 11в</a:t>
                      </a:r>
                    </a:p>
                    <a:p>
                      <a:r>
                        <a:rPr lang="ru-RU" sz="1400" b="1" dirty="0" err="1">
                          <a:latin typeface="Times New Roman" panose="02020603050405020304" pitchFamily="18" charset="0"/>
                          <a:cs typeface="Times New Roman" panose="02020603050405020304" pitchFamily="18" charset="0"/>
                        </a:rPr>
                        <a:t>Амангельдинова</a:t>
                      </a:r>
                      <a:r>
                        <a:rPr lang="ru-RU" sz="1400" b="1" dirty="0">
                          <a:latin typeface="Times New Roman" panose="02020603050405020304" pitchFamily="18" charset="0"/>
                          <a:cs typeface="Times New Roman" panose="02020603050405020304" pitchFamily="18" charset="0"/>
                        </a:rPr>
                        <a:t> Г.М. 11б</a:t>
                      </a:r>
                    </a:p>
                  </a:txBody>
                  <a:tcPr/>
                </a:tc>
                <a:extLst>
                  <a:ext uri="{0D108BD9-81ED-4DB2-BD59-A6C34878D82A}">
                    <a16:rowId xmlns:a16="http://schemas.microsoft.com/office/drawing/2014/main" val="367303579"/>
                  </a:ext>
                </a:extLst>
              </a:tr>
              <a:tr h="327585">
                <a:tc>
                  <a:txBody>
                    <a:bodyPr/>
                    <a:lstStyle/>
                    <a:p>
                      <a:r>
                        <a:rPr lang="ru-RU" sz="1400" b="1" dirty="0">
                          <a:latin typeface="Times New Roman" panose="02020603050405020304" pitchFamily="18" charset="0"/>
                          <a:cs typeface="Times New Roman" panose="02020603050405020304" pitchFamily="18" charset="0"/>
                        </a:rPr>
                        <a:t>7</a:t>
                      </a:r>
                    </a:p>
                  </a:txBody>
                  <a:tcPr/>
                </a:tc>
                <a:tc>
                  <a:txBody>
                    <a:bodyPr/>
                    <a:lstStyle/>
                    <a:p>
                      <a:pPr algn="l"/>
                      <a:r>
                        <a:rPr lang="ru-RU" sz="1400" b="1" dirty="0">
                          <a:latin typeface="Times New Roman" panose="02020603050405020304" pitchFamily="18" charset="0"/>
                          <a:cs typeface="Times New Roman" panose="02020603050405020304" pitchFamily="18" charset="0"/>
                        </a:rPr>
                        <a:t>Физика</a:t>
                      </a:r>
                    </a:p>
                  </a:txBody>
                  <a:tcPr/>
                </a:tc>
                <a:tc>
                  <a:txBody>
                    <a:bodyPr/>
                    <a:lstStyle/>
                    <a:p>
                      <a:pPr algn="l"/>
                      <a:r>
                        <a:rPr lang="ru-RU" sz="1400" b="1" dirty="0">
                          <a:latin typeface="Times New Roman" panose="02020603050405020304" pitchFamily="18" charset="0"/>
                          <a:cs typeface="Times New Roman" panose="02020603050405020304" pitchFamily="18" charset="0"/>
                        </a:rPr>
                        <a:t>11а,ә,в</a:t>
                      </a:r>
                    </a:p>
                  </a:txBody>
                  <a:tcPr/>
                </a:tc>
                <a:tc>
                  <a:txBody>
                    <a:bodyPr/>
                    <a:lstStyle/>
                    <a:p>
                      <a:pPr algn="ctr"/>
                      <a:r>
                        <a:rPr lang="ru-RU" sz="1400" b="1" dirty="0">
                          <a:latin typeface="Times New Roman" panose="02020603050405020304" pitchFamily="18" charset="0"/>
                          <a:cs typeface="Times New Roman" panose="02020603050405020304" pitchFamily="18" charset="0"/>
                        </a:rPr>
                        <a:t>18</a:t>
                      </a:r>
                    </a:p>
                  </a:txBody>
                  <a:tcPr/>
                </a:tc>
                <a:tc>
                  <a:txBody>
                    <a:bodyPr/>
                    <a:lstStyle/>
                    <a:p>
                      <a:pPr algn="ctr"/>
                      <a:r>
                        <a:rPr lang="ru-RU" sz="1400" b="1" dirty="0">
                          <a:latin typeface="Times New Roman" panose="02020603050405020304" pitchFamily="18" charset="0"/>
                          <a:cs typeface="Times New Roman" panose="02020603050405020304" pitchFamily="18" charset="0"/>
                        </a:rPr>
                        <a:t>18,5</a:t>
                      </a:r>
                    </a:p>
                  </a:txBody>
                  <a:tcPr/>
                </a:tc>
                <a:tc>
                  <a:txBody>
                    <a:bodyPr/>
                    <a:lstStyle/>
                    <a:p>
                      <a:pPr algn="ctr"/>
                      <a:r>
                        <a:rPr lang="ru-RU" sz="1400" b="1" dirty="0">
                          <a:highlight>
                            <a:srgbClr val="00FFFF"/>
                          </a:highlight>
                          <a:latin typeface="Times New Roman" panose="02020603050405020304" pitchFamily="18" charset="0"/>
                          <a:cs typeface="Times New Roman" panose="02020603050405020304" pitchFamily="18" charset="0"/>
                        </a:rPr>
                        <a:t>37</a:t>
                      </a:r>
                    </a:p>
                  </a:txBody>
                  <a:tcPr/>
                </a:tc>
                <a:tc>
                  <a:txBody>
                    <a:bodyPr/>
                    <a:lstStyle/>
                    <a:p>
                      <a:r>
                        <a:rPr lang="ru-RU" sz="1400" b="1" dirty="0">
                          <a:latin typeface="Times New Roman" panose="02020603050405020304" pitchFamily="18" charset="0"/>
                          <a:cs typeface="Times New Roman" panose="02020603050405020304" pitchFamily="18" charset="0"/>
                        </a:rPr>
                        <a:t>Балтабаева Б.К.</a:t>
                      </a:r>
                    </a:p>
                  </a:txBody>
                  <a:tcPr/>
                </a:tc>
                <a:extLst>
                  <a:ext uri="{0D108BD9-81ED-4DB2-BD59-A6C34878D82A}">
                    <a16:rowId xmlns:a16="http://schemas.microsoft.com/office/drawing/2014/main" val="2963080322"/>
                  </a:ext>
                </a:extLst>
              </a:tr>
              <a:tr h="327585">
                <a:tc>
                  <a:txBody>
                    <a:bodyPr/>
                    <a:lstStyle/>
                    <a:p>
                      <a:r>
                        <a:rPr lang="ru-RU" sz="1400" b="1" dirty="0">
                          <a:latin typeface="Times New Roman" panose="02020603050405020304" pitchFamily="18" charset="0"/>
                          <a:cs typeface="Times New Roman" panose="02020603050405020304" pitchFamily="18" charset="0"/>
                        </a:rPr>
                        <a:t>8</a:t>
                      </a:r>
                    </a:p>
                  </a:txBody>
                  <a:tcPr/>
                </a:tc>
                <a:tc>
                  <a:txBody>
                    <a:bodyPr/>
                    <a:lstStyle/>
                    <a:p>
                      <a:pPr algn="l"/>
                      <a:r>
                        <a:rPr lang="ru-RU" sz="1400" b="1" dirty="0">
                          <a:latin typeface="Times New Roman" panose="02020603050405020304" pitchFamily="18" charset="0"/>
                          <a:cs typeface="Times New Roman" panose="02020603050405020304" pitchFamily="18" charset="0"/>
                        </a:rPr>
                        <a:t>Биология</a:t>
                      </a:r>
                    </a:p>
                  </a:txBody>
                  <a:tcPr/>
                </a:tc>
                <a:tc>
                  <a:txBody>
                    <a:bodyPr/>
                    <a:lstStyle/>
                    <a:p>
                      <a:pPr algn="l"/>
                      <a:r>
                        <a:rPr lang="ru-RU" sz="1400" b="1" dirty="0">
                          <a:latin typeface="Times New Roman" panose="02020603050405020304" pitchFamily="18" charset="0"/>
                          <a:cs typeface="Times New Roman" panose="02020603050405020304" pitchFamily="18" charset="0"/>
                        </a:rPr>
                        <a:t>11б</a:t>
                      </a:r>
                    </a:p>
                  </a:txBody>
                  <a:tcPr/>
                </a:tc>
                <a:tc>
                  <a:txBody>
                    <a:bodyPr/>
                    <a:lstStyle/>
                    <a:p>
                      <a:pPr algn="ctr"/>
                      <a:r>
                        <a:rPr lang="ru-RU" sz="1400" b="1" dirty="0">
                          <a:latin typeface="Times New Roman" panose="02020603050405020304" pitchFamily="18" charset="0"/>
                          <a:cs typeface="Times New Roman" panose="02020603050405020304" pitchFamily="18" charset="0"/>
                        </a:rPr>
                        <a:t>8</a:t>
                      </a:r>
                    </a:p>
                  </a:txBody>
                  <a:tcPr/>
                </a:tc>
                <a:tc>
                  <a:txBody>
                    <a:bodyPr/>
                    <a:lstStyle/>
                    <a:p>
                      <a:pPr algn="ctr"/>
                      <a:r>
                        <a:rPr lang="ru-RU" sz="1400" b="1" dirty="0">
                          <a:latin typeface="Times New Roman" panose="02020603050405020304" pitchFamily="18" charset="0"/>
                          <a:cs typeface="Times New Roman" panose="02020603050405020304" pitchFamily="18" charset="0"/>
                        </a:rPr>
                        <a:t>26</a:t>
                      </a:r>
                    </a:p>
                  </a:txBody>
                  <a:tcPr/>
                </a:tc>
                <a:tc>
                  <a:txBody>
                    <a:bodyPr/>
                    <a:lstStyle/>
                    <a:p>
                      <a:pPr algn="ctr"/>
                      <a:r>
                        <a:rPr lang="ru-RU" sz="1400" b="1" dirty="0">
                          <a:solidFill>
                            <a:schemeClr val="tx1"/>
                          </a:solidFill>
                          <a:latin typeface="Times New Roman" panose="02020603050405020304" pitchFamily="18" charset="0"/>
                          <a:cs typeface="Times New Roman" panose="02020603050405020304" pitchFamily="18" charset="0"/>
                        </a:rPr>
                        <a:t>52</a:t>
                      </a:r>
                    </a:p>
                  </a:txBody>
                  <a:tcPr/>
                </a:tc>
                <a:tc>
                  <a:txBody>
                    <a:bodyPr/>
                    <a:lstStyle/>
                    <a:p>
                      <a:r>
                        <a:rPr lang="ru-RU" sz="1400" b="1" dirty="0" err="1">
                          <a:latin typeface="Times New Roman" panose="02020603050405020304" pitchFamily="18" charset="0"/>
                          <a:cs typeface="Times New Roman" panose="02020603050405020304" pitchFamily="18" charset="0"/>
                        </a:rPr>
                        <a:t>Джаксанова</a:t>
                      </a:r>
                      <a:r>
                        <a:rPr lang="ru-RU" sz="1400" b="1" dirty="0">
                          <a:latin typeface="Times New Roman" panose="02020603050405020304" pitchFamily="18" charset="0"/>
                          <a:cs typeface="Times New Roman" panose="02020603050405020304" pitchFamily="18" charset="0"/>
                        </a:rPr>
                        <a:t> У.Э.</a:t>
                      </a:r>
                    </a:p>
                  </a:txBody>
                  <a:tcPr/>
                </a:tc>
                <a:extLst>
                  <a:ext uri="{0D108BD9-81ED-4DB2-BD59-A6C34878D82A}">
                    <a16:rowId xmlns:a16="http://schemas.microsoft.com/office/drawing/2014/main" val="3573408763"/>
                  </a:ext>
                </a:extLst>
              </a:tr>
              <a:tr h="327585">
                <a:tc>
                  <a:txBody>
                    <a:bodyPr/>
                    <a:lstStyle/>
                    <a:p>
                      <a:r>
                        <a:rPr lang="ru-RU" sz="1400" b="1" dirty="0">
                          <a:latin typeface="Times New Roman" panose="02020603050405020304" pitchFamily="18" charset="0"/>
                          <a:cs typeface="Times New Roman" panose="02020603050405020304" pitchFamily="18" charset="0"/>
                        </a:rPr>
                        <a:t>9</a:t>
                      </a:r>
                    </a:p>
                  </a:txBody>
                  <a:tcPr/>
                </a:tc>
                <a:tc>
                  <a:txBody>
                    <a:bodyPr/>
                    <a:lstStyle/>
                    <a:p>
                      <a:pPr algn="l"/>
                      <a:r>
                        <a:rPr lang="ru-RU" sz="1400" b="1" dirty="0">
                          <a:latin typeface="Times New Roman" panose="02020603050405020304" pitchFamily="18" charset="0"/>
                          <a:cs typeface="Times New Roman" panose="02020603050405020304" pitchFamily="18" charset="0"/>
                        </a:rPr>
                        <a:t>Химия</a:t>
                      </a:r>
                    </a:p>
                  </a:txBody>
                  <a:tcPr/>
                </a:tc>
                <a:tc>
                  <a:txBody>
                    <a:bodyPr/>
                    <a:lstStyle/>
                    <a:p>
                      <a:pPr algn="l"/>
                      <a:r>
                        <a:rPr lang="ru-RU" sz="1400" b="1" dirty="0">
                          <a:latin typeface="Times New Roman" panose="02020603050405020304" pitchFamily="18" charset="0"/>
                          <a:cs typeface="Times New Roman" panose="02020603050405020304" pitchFamily="18" charset="0"/>
                        </a:rPr>
                        <a:t>11б</a:t>
                      </a:r>
                    </a:p>
                  </a:txBody>
                  <a:tcPr/>
                </a:tc>
                <a:tc>
                  <a:txBody>
                    <a:bodyPr/>
                    <a:lstStyle/>
                    <a:p>
                      <a:pPr algn="ctr"/>
                      <a:r>
                        <a:rPr lang="ru-RU" sz="1400" b="1" dirty="0">
                          <a:latin typeface="Times New Roman" panose="02020603050405020304" pitchFamily="18" charset="0"/>
                          <a:cs typeface="Times New Roman" panose="02020603050405020304" pitchFamily="18" charset="0"/>
                        </a:rPr>
                        <a:t>8</a:t>
                      </a:r>
                    </a:p>
                  </a:txBody>
                  <a:tcPr/>
                </a:tc>
                <a:tc>
                  <a:txBody>
                    <a:bodyPr/>
                    <a:lstStyle/>
                    <a:p>
                      <a:pPr algn="ctr"/>
                      <a:r>
                        <a:rPr lang="ru-RU" sz="1400" b="1" dirty="0">
                          <a:latin typeface="Times New Roman" panose="02020603050405020304" pitchFamily="18" charset="0"/>
                          <a:cs typeface="Times New Roman" panose="02020603050405020304" pitchFamily="18" charset="0"/>
                        </a:rPr>
                        <a:t>17,3</a:t>
                      </a:r>
                    </a:p>
                  </a:txBody>
                  <a:tcPr/>
                </a:tc>
                <a:tc>
                  <a:txBody>
                    <a:bodyPr/>
                    <a:lstStyle/>
                    <a:p>
                      <a:pPr algn="ctr"/>
                      <a:r>
                        <a:rPr lang="ru-RU" sz="1400" b="1" dirty="0">
                          <a:highlight>
                            <a:srgbClr val="00FFFF"/>
                          </a:highlight>
                          <a:latin typeface="Times New Roman" panose="02020603050405020304" pitchFamily="18" charset="0"/>
                          <a:cs typeface="Times New Roman" panose="02020603050405020304" pitchFamily="18" charset="0"/>
                        </a:rPr>
                        <a:t>35</a:t>
                      </a:r>
                    </a:p>
                  </a:txBody>
                  <a:tcPr/>
                </a:tc>
                <a:tc>
                  <a:txBody>
                    <a:bodyPr/>
                    <a:lstStyle/>
                    <a:p>
                      <a:r>
                        <a:rPr lang="ru-RU" sz="1400" b="1" dirty="0">
                          <a:latin typeface="Times New Roman" panose="02020603050405020304" pitchFamily="18" charset="0"/>
                          <a:cs typeface="Times New Roman" panose="02020603050405020304" pitchFamily="18" charset="0"/>
                        </a:rPr>
                        <a:t>Касымов Б.С. </a:t>
                      </a:r>
                    </a:p>
                  </a:txBody>
                  <a:tcPr/>
                </a:tc>
                <a:extLst>
                  <a:ext uri="{0D108BD9-81ED-4DB2-BD59-A6C34878D82A}">
                    <a16:rowId xmlns:a16="http://schemas.microsoft.com/office/drawing/2014/main" val="1675981436"/>
                  </a:ext>
                </a:extLst>
              </a:tr>
              <a:tr h="327585">
                <a:tc>
                  <a:txBody>
                    <a:bodyPr/>
                    <a:lstStyle/>
                    <a:p>
                      <a:r>
                        <a:rPr lang="ru-RU" sz="1400" b="1" dirty="0">
                          <a:latin typeface="Times New Roman" panose="02020603050405020304" pitchFamily="18" charset="0"/>
                          <a:cs typeface="Times New Roman" panose="02020603050405020304" pitchFamily="18" charset="0"/>
                        </a:rPr>
                        <a:t>10</a:t>
                      </a:r>
                    </a:p>
                  </a:txBody>
                  <a:tcPr/>
                </a:tc>
                <a:tc>
                  <a:txBody>
                    <a:bodyPr/>
                    <a:lstStyle/>
                    <a:p>
                      <a:pPr algn="l"/>
                      <a:r>
                        <a:rPr lang="ru-RU" sz="1400" b="1" dirty="0" err="1">
                          <a:latin typeface="Times New Roman" panose="02020603050405020304" pitchFamily="18" charset="0"/>
                          <a:cs typeface="Times New Roman" panose="02020603050405020304" pitchFamily="18" charset="0"/>
                        </a:rPr>
                        <a:t>Құқық</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негіздері</a:t>
                      </a:r>
                      <a:endParaRPr lang="ru-RU" sz="1400" b="1" dirty="0">
                        <a:latin typeface="Times New Roman" panose="02020603050405020304" pitchFamily="18" charset="0"/>
                        <a:cs typeface="Times New Roman" panose="02020603050405020304" pitchFamily="18" charset="0"/>
                      </a:endParaRPr>
                    </a:p>
                  </a:txBody>
                  <a:tcPr/>
                </a:tc>
                <a:tc>
                  <a:txBody>
                    <a:bodyPr/>
                    <a:lstStyle/>
                    <a:p>
                      <a:pPr algn="l"/>
                      <a:r>
                        <a:rPr lang="ru-RU" sz="1400" b="1" dirty="0">
                          <a:latin typeface="Times New Roman" panose="02020603050405020304" pitchFamily="18" charset="0"/>
                          <a:cs typeface="Times New Roman" panose="02020603050405020304" pitchFamily="18" charset="0"/>
                        </a:rPr>
                        <a:t>11а,ә</a:t>
                      </a:r>
                    </a:p>
                  </a:txBody>
                  <a:tcPr/>
                </a:tc>
                <a:tc>
                  <a:txBody>
                    <a:bodyPr/>
                    <a:lstStyle/>
                    <a:p>
                      <a:pPr algn="ctr"/>
                      <a:r>
                        <a:rPr lang="ru-RU" sz="1400" b="1" dirty="0">
                          <a:latin typeface="Times New Roman" panose="02020603050405020304" pitchFamily="18" charset="0"/>
                          <a:cs typeface="Times New Roman" panose="02020603050405020304" pitchFamily="18" charset="0"/>
                        </a:rPr>
                        <a:t>9</a:t>
                      </a:r>
                    </a:p>
                  </a:txBody>
                  <a:tcPr/>
                </a:tc>
                <a:tc>
                  <a:txBody>
                    <a:bodyPr/>
                    <a:lstStyle/>
                    <a:p>
                      <a:pPr algn="ctr"/>
                      <a:r>
                        <a:rPr lang="ru-RU" sz="1400" b="1" dirty="0">
                          <a:latin typeface="Times New Roman" panose="02020603050405020304" pitchFamily="18" charset="0"/>
                          <a:cs typeface="Times New Roman" panose="02020603050405020304" pitchFamily="18" charset="0"/>
                        </a:rPr>
                        <a:t>26,2</a:t>
                      </a:r>
                    </a:p>
                  </a:txBody>
                  <a:tcPr/>
                </a:tc>
                <a:tc>
                  <a:txBody>
                    <a:bodyPr/>
                    <a:lstStyle/>
                    <a:p>
                      <a:pPr algn="ctr"/>
                      <a:r>
                        <a:rPr lang="ru-RU" sz="1400" b="1" dirty="0">
                          <a:latin typeface="Times New Roman" panose="02020603050405020304" pitchFamily="18" charset="0"/>
                          <a:cs typeface="Times New Roman" panose="02020603050405020304" pitchFamily="18" charset="0"/>
                        </a:rPr>
                        <a:t>52</a:t>
                      </a:r>
                    </a:p>
                  </a:txBody>
                  <a:tcPr/>
                </a:tc>
                <a:tc>
                  <a:txBody>
                    <a:bodyPr/>
                    <a:lstStyle/>
                    <a:p>
                      <a:r>
                        <a:rPr lang="ru-RU" sz="1400" b="1" dirty="0" err="1">
                          <a:latin typeface="Times New Roman" panose="02020603050405020304" pitchFamily="18" charset="0"/>
                          <a:cs typeface="Times New Roman" panose="02020603050405020304" pitchFamily="18" charset="0"/>
                        </a:rPr>
                        <a:t>Тюлешова</a:t>
                      </a:r>
                      <a:r>
                        <a:rPr lang="ru-RU" sz="1400" b="1" dirty="0">
                          <a:latin typeface="Times New Roman" panose="02020603050405020304" pitchFamily="18" charset="0"/>
                          <a:cs typeface="Times New Roman" panose="02020603050405020304" pitchFamily="18" charset="0"/>
                        </a:rPr>
                        <a:t> А.И.</a:t>
                      </a:r>
                    </a:p>
                  </a:txBody>
                  <a:tcPr/>
                </a:tc>
                <a:extLst>
                  <a:ext uri="{0D108BD9-81ED-4DB2-BD59-A6C34878D82A}">
                    <a16:rowId xmlns:a16="http://schemas.microsoft.com/office/drawing/2014/main" val="3060239400"/>
                  </a:ext>
                </a:extLst>
              </a:tr>
            </a:tbl>
          </a:graphicData>
        </a:graphic>
      </p:graphicFrame>
    </p:spTree>
    <p:extLst>
      <p:ext uri="{BB962C8B-B14F-4D97-AF65-F5344CB8AC3E}">
        <p14:creationId xmlns:p14="http://schemas.microsoft.com/office/powerpoint/2010/main" val="18895859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29FDBC-3465-0A3E-6BE1-3DD2085DC834}"/>
              </a:ext>
            </a:extLst>
          </p:cNvPr>
          <p:cNvSpPr>
            <a:spLocks noGrp="1"/>
          </p:cNvSpPr>
          <p:nvPr>
            <p:ph type="title"/>
          </p:nvPr>
        </p:nvSpPr>
        <p:spPr>
          <a:xfrm>
            <a:off x="838200" y="2448670"/>
            <a:ext cx="10515600" cy="1325563"/>
          </a:xfrm>
        </p:spPr>
        <p:txBody>
          <a:bodyPr>
            <a:noAutofit/>
          </a:bodyPr>
          <a:lstStyle/>
          <a:p>
            <a:r>
              <a:rPr lang="kk-KZ" sz="3200" b="1" dirty="0">
                <a:solidFill>
                  <a:srgbClr val="FF0000"/>
                </a:solidFill>
                <a:latin typeface="Times New Roman" panose="02020603050405020304" pitchFamily="18" charset="0"/>
                <a:cs typeface="Times New Roman" panose="02020603050405020304" pitchFamily="18" charset="0"/>
              </a:rPr>
              <a:t>Ұсыныс:</a:t>
            </a:r>
            <a:br>
              <a:rPr lang="kk-KZ" sz="3200" b="1" dirty="0">
                <a:solidFill>
                  <a:srgbClr val="FF0000"/>
                </a:solidFill>
                <a:latin typeface="Times New Roman" panose="02020603050405020304" pitchFamily="18" charset="0"/>
                <a:cs typeface="Times New Roman" panose="02020603050405020304" pitchFamily="18" charset="0"/>
              </a:rPr>
            </a:br>
            <a:br>
              <a:rPr lang="kk-KZ" sz="3200" dirty="0">
                <a:latin typeface="Times New Roman" panose="02020603050405020304" pitchFamily="18" charset="0"/>
                <a:cs typeface="Times New Roman" panose="02020603050405020304" pitchFamily="18" charset="0"/>
              </a:rPr>
            </a:br>
            <a:r>
              <a:rPr lang="kk-KZ" sz="3200" dirty="0">
                <a:latin typeface="Times New Roman" panose="02020603050405020304" pitchFamily="18" charset="0"/>
                <a:cs typeface="Times New Roman" panose="02020603050405020304" pitchFamily="18" charset="0"/>
              </a:rPr>
              <a:t>1) Пән мұғалімдері өз пәндері бойынша әр өткізген ҰБТ бойынша сараптама жүргізу.</a:t>
            </a:r>
            <a:br>
              <a:rPr lang="kk-KZ" sz="3200" dirty="0">
                <a:latin typeface="Times New Roman" panose="02020603050405020304" pitchFamily="18" charset="0"/>
                <a:cs typeface="Times New Roman" panose="02020603050405020304" pitchFamily="18" charset="0"/>
              </a:rPr>
            </a:br>
            <a:r>
              <a:rPr lang="kk-KZ" sz="3200" dirty="0">
                <a:latin typeface="Times New Roman" panose="02020603050405020304" pitchFamily="18" charset="0"/>
                <a:cs typeface="Times New Roman" panose="02020603050405020304" pitchFamily="18" charset="0"/>
              </a:rPr>
              <a:t>2)Төмен ұпай алған оқушылармен жеке жұмыс жасау.</a:t>
            </a:r>
            <a:br>
              <a:rPr lang="kk-KZ" sz="3200" dirty="0">
                <a:latin typeface="Times New Roman" panose="02020603050405020304" pitchFamily="18" charset="0"/>
                <a:cs typeface="Times New Roman" panose="02020603050405020304" pitchFamily="18" charset="0"/>
              </a:rPr>
            </a:br>
            <a:r>
              <a:rPr lang="kk-KZ" sz="3200" dirty="0">
                <a:latin typeface="Times New Roman" panose="02020603050405020304" pitchFamily="18" charset="0"/>
                <a:cs typeface="Times New Roman" panose="02020603050405020304" pitchFamily="18" charset="0"/>
              </a:rPr>
              <a:t>3) «Алтын белгі», «Үздік аттестатқа »үміткер оқушылармен жеке жұмыс жасау.</a:t>
            </a:r>
            <a:br>
              <a:rPr lang="kk-KZ" sz="3200" dirty="0">
                <a:latin typeface="Times New Roman" panose="02020603050405020304" pitchFamily="18" charset="0"/>
                <a:cs typeface="Times New Roman" panose="02020603050405020304" pitchFamily="18" charset="0"/>
              </a:rPr>
            </a:br>
            <a:r>
              <a:rPr lang="kk-KZ" sz="3200" dirty="0">
                <a:latin typeface="Times New Roman" panose="02020603050405020304" pitchFamily="18" charset="0"/>
                <a:cs typeface="Times New Roman" panose="02020603050405020304" pitchFamily="18" charset="0"/>
              </a:rPr>
              <a:t>4)ҰБТ нәтижесі бойынша ата-аналар, оқушылар, пән мұғалімдерімен бірге педконсилиум өткізу.</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257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998</Words>
  <Application>Microsoft Office PowerPoint</Application>
  <PresentationFormat>Широкоэкранный</PresentationFormat>
  <Paragraphs>587</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Times New Roman</vt:lpstr>
      <vt:lpstr>Тема Office</vt:lpstr>
      <vt:lpstr>ҰБТ қаңтар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Ұсыныс:  1) Пән мұғалімдері өз пәндері бойынша әр өткізген ҰБТ бойынша сараптама жүргізу. 2)Төмен ұпай алған оқушылармен жеке жұмыс жасау. 3) «Алтын белгі», «Үздік аттестатқа »үміткер оқушылармен жеке жұмыс жасау. 4)ҰБТ нәтижесі бойынша ата-аналар, оқушылар, пән мұғалімдерімен бірге педконсилиум өткізу.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ARYSTAN IT GROUP</dc:creator>
  <cp:lastModifiedBy>ARYSTAN IT GROUP</cp:lastModifiedBy>
  <cp:revision>17</cp:revision>
  <cp:lastPrinted>2026-02-06T04:13:06Z</cp:lastPrinted>
  <dcterms:created xsi:type="dcterms:W3CDTF">2026-02-04T02:39:25Z</dcterms:created>
  <dcterms:modified xsi:type="dcterms:W3CDTF">2026-02-06T06:08:21Z</dcterms:modified>
</cp:coreProperties>
</file>