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  <p:sldMasterId id="2147483893" r:id="rId2"/>
  </p:sldMasterIdLst>
  <p:notesMasterIdLst>
    <p:notesMasterId r:id="rId12"/>
  </p:notesMasterIdLst>
  <p:handoutMasterIdLst>
    <p:handoutMasterId r:id="rId13"/>
  </p:handoutMasterIdLst>
  <p:sldIdLst>
    <p:sldId id="268" r:id="rId3"/>
    <p:sldId id="270" r:id="rId4"/>
    <p:sldId id="258" r:id="rId5"/>
    <p:sldId id="290" r:id="rId6"/>
    <p:sldId id="279" r:id="rId7"/>
    <p:sldId id="289" r:id="rId8"/>
    <p:sldId id="280" r:id="rId9"/>
    <p:sldId id="288" r:id="rId10"/>
    <p:sldId id="287" r:id="rId11"/>
  </p:sldIdLst>
  <p:sldSz cx="12192000" cy="6858000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0145" autoAdjust="0"/>
  </p:normalViewPr>
  <p:slideViewPr>
    <p:cSldViewPr snapToGrid="0">
      <p:cViewPr varScale="1">
        <p:scale>
          <a:sx n="85" d="100"/>
          <a:sy n="85" d="100"/>
        </p:scale>
        <p:origin x="147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2165" cy="494031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8359" y="0"/>
            <a:ext cx="2922164" cy="494031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9C5F5C52-B02A-48BE-8677-8D6837CEB8A3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7044"/>
            <a:ext cx="2922165" cy="494030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8359" y="9377044"/>
            <a:ext cx="2922164" cy="494030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20D3F6E5-7CAD-47E7-9A7A-0D8306DD8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458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329BF29E-D6EE-48D9-BD4F-C0BA50038DB6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81F2523B-8F76-452B-AD08-DB7B7E173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82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762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AE64D-FF3B-DDBA-BE24-DB5BB55CE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AAE3EA3-0FE8-F00C-93F6-30F57A2110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1756CE7-6F2C-2222-4DF7-00E37ADFF2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57A07C-6575-9C79-F97F-B9018285A3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947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186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B64FD-E44D-760D-5DA9-BFC83DFE1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559B761-58A3-E0B2-6A23-5FEE240312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BFDDF11-D719-48F6-47D5-7668F2FF05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4CC4F1-D336-A11A-57D3-C485F7CC4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87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183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28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F2523B-8F76-452B-AD08-DB7B7E17311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99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8421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75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31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79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57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492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040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85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43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122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265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79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045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26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1400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47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8423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220E-2463-47B4-91F0-F4134C1BC73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EEB033-4E1B-40EC-8095-28F6D28FA627}" type="slidenum">
              <a:rPr lang="ru-RU" smtClean="0">
                <a:solidFill>
                  <a:srgbClr val="5FCBEF"/>
                </a:solidFill>
              </a:rPr>
              <a:pPr/>
              <a:t>‹#›</a:t>
            </a:fld>
            <a:endParaRPr lang="ru-RU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5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8215" y="1124744"/>
            <a:ext cx="9690409" cy="4968552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kern="10" dirty="0" err="1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kern="10" dirty="0" err="1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сыныптары бойынша І</a:t>
            </a:r>
            <a:r>
              <a:rPr lang="en-US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kk-KZ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 </a:t>
            </a:r>
            <a:r>
              <a:rPr lang="ru-RU" sz="4800" b="1" i="1" kern="10" dirty="0" err="1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kern="10" dirty="0" err="1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</a:t>
            </a:r>
            <a:r>
              <a:rPr lang="ru-RU" sz="4800" b="1" i="1" kern="10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800" b="1" i="1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i="1" dirty="0">
              <a:ln>
                <a:solidFill>
                  <a:srgbClr val="C00000"/>
                </a:solidFill>
              </a:ln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70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816" y="250614"/>
            <a:ext cx="8453536" cy="7143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астауыш сыныптар бойынша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-тоқсан үлгерім есебінің қорытындысы 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051655"/>
              </p:ext>
            </p:extLst>
          </p:nvPr>
        </p:nvGraphicFramePr>
        <p:xfrm>
          <a:off x="620889" y="1315844"/>
          <a:ext cx="9880392" cy="508495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23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0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4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2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3795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Оқу жылы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2023-2024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2024-2025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-202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0" dirty="0">
                          <a:latin typeface="Times New Roman" pitchFamily="18" charset="0"/>
                          <a:cs typeface="Times New Roman" pitchFamily="18" charset="0"/>
                        </a:rPr>
                        <a:t>472(+10)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Үлгерім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68,9% (+1,9)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r>
                        <a:rPr lang="kk-KZ" sz="2000" b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4% (-1</a:t>
                      </a:r>
                      <a:r>
                        <a:rPr lang="kk-KZ" sz="2000" b="0" dirty="0">
                          <a:latin typeface="Times New Roman" pitchFamily="18" charset="0"/>
                          <a:cs typeface="Times New Roman" pitchFamily="18" charset="0"/>
                        </a:rPr>
                        <a:t>,5</a:t>
                      </a:r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 (+2)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55(+9)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36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163 (-7)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183 (+20)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232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Бір сабақтан “4”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9 (+5)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9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Бір сабақтан “3”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(+3)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8 (-8)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01316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Қорытылмаған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613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13971" y="240209"/>
            <a:ext cx="8229600" cy="718187"/>
          </a:xfrm>
        </p:spPr>
        <p:txBody>
          <a:bodyPr>
            <a:noAutofit/>
          </a:bodyPr>
          <a:lstStyle/>
          <a:p>
            <a:pPr algn="ctr"/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400" b="1" cap="none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- 4 сыныптар</a:t>
            </a:r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– 2026 </a:t>
            </a:r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endParaRPr lang="ru-RU" sz="2400" b="1" cap="none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54501"/>
              </p:ext>
            </p:extLst>
          </p:nvPr>
        </p:nvGraphicFramePr>
        <p:xfrm>
          <a:off x="345688" y="1471961"/>
          <a:ext cx="10682869" cy="5029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44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88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9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0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079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3475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24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11947">
                <a:tc rowSpan="3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kk-KZ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 саны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1352"/>
                  </a:ext>
                </a:extLst>
              </a:tr>
              <a:tr h="620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000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64,6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66,4%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+1,8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00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67,2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-2,8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36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+12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61,3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+7,7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1947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+2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5726">
                <a:tc>
                  <a:txBody>
                    <a:bodyPr/>
                    <a:lstStyle/>
                    <a:p>
                      <a:pPr algn="ctr"/>
                      <a:endParaRPr lang="kk-KZ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3543280" y="267208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56181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36D8C-8877-D1BF-F536-B8A06D0B0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6F0C2EE4-1D3D-3FD4-85F3-ECBA0F4B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971" y="240209"/>
            <a:ext cx="8229600" cy="718187"/>
          </a:xfrm>
        </p:spPr>
        <p:txBody>
          <a:bodyPr>
            <a:noAutofit/>
          </a:bodyPr>
          <a:lstStyle/>
          <a:p>
            <a:pPr algn="ctr"/>
            <a:r>
              <a:rPr lang="kk-KZ" sz="4400" b="1" cap="none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2 - сыныптар</a:t>
            </a:r>
            <a:endParaRPr lang="ru-RU" sz="4400" b="1" cap="none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1C4FC3DF-38F1-237F-EF0C-DA077D9869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813907"/>
              </p:ext>
            </p:extLst>
          </p:nvPr>
        </p:nvGraphicFramePr>
        <p:xfrm>
          <a:off x="446050" y="999035"/>
          <a:ext cx="10738624" cy="571126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67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1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02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9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646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93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01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92169"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 саны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endParaRPr lang="kk-KZ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864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«А»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73,9%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  +7,3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43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«Ә»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 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73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«Б»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652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«В»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71,4%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 -4,7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4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«Г»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61,9%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 -3,1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340972"/>
                  </a:ext>
                </a:extLst>
              </a:tr>
              <a:tr h="3010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«Ғ»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63,1%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108214"/>
                  </a:ext>
                </a:extLst>
              </a:tr>
              <a:tr h="3010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«Д»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63,1%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 +6,1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26219"/>
                  </a:ext>
                </a:extLst>
              </a:tr>
              <a:tr h="968571"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5EA1D06-9081-7FC8-AC04-52134054828F}"/>
              </a:ext>
            </a:extLst>
          </p:cNvPr>
          <p:cNvGraphicFramePr>
            <a:graphicFrameLocks noGrp="1"/>
          </p:cNvGraphicFramePr>
          <p:nvPr/>
        </p:nvGraphicFramePr>
        <p:xfrm>
          <a:off x="13543280" y="267208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53182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13971" y="240209"/>
            <a:ext cx="8229600" cy="718187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cap="none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3 - сыныптар</a:t>
            </a:r>
            <a:endParaRPr lang="ru-RU" b="1" cap="none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290392"/>
              </p:ext>
            </p:extLst>
          </p:nvPr>
        </p:nvGraphicFramePr>
        <p:xfrm>
          <a:off x="591015" y="999035"/>
          <a:ext cx="10738624" cy="519082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67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1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32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60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646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93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01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92169"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 саны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b="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0" dirty="0" err="1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b="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577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«А»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-4,1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314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«Ә»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750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«Б»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667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«В»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8571"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3543280" y="267208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65812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21494-2B32-3A77-DC15-CD0D1C776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578D477-2C16-267F-7435-C38239B97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971" y="240209"/>
            <a:ext cx="8229600" cy="718187"/>
          </a:xfrm>
        </p:spPr>
        <p:txBody>
          <a:bodyPr>
            <a:noAutofit/>
          </a:bodyPr>
          <a:lstStyle/>
          <a:p>
            <a:pPr algn="ctr"/>
            <a:r>
              <a:rPr lang="kk-KZ" sz="4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4400" b="1" cap="none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сыныптар</a:t>
            </a:r>
            <a:endParaRPr lang="ru-RU" sz="4400" b="1" cap="none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7D80467-9F10-7844-3784-111DB5452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010712"/>
              </p:ext>
            </p:extLst>
          </p:nvPr>
        </p:nvGraphicFramePr>
        <p:xfrm>
          <a:off x="406400" y="879374"/>
          <a:ext cx="10739175" cy="558915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4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6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19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38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544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08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6235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49134">
                <a:tc row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 саны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Екпінді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Сапа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Өзгеріс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kk-KZ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187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«А»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+8,4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684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«Ә»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80,7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+10,7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920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«Б»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894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«В»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latin typeface="Times New Roman" pitchFamily="18" charset="0"/>
                          <a:cs typeface="Times New Roman" pitchFamily="18" charset="0"/>
                        </a:rPr>
                        <a:t>+4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697"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8630">
                <a:tc gridSpan="11">
                  <a:txBody>
                    <a:bodyPr/>
                    <a:lstStyle/>
                    <a:p>
                      <a:pPr algn="l"/>
                      <a:r>
                        <a:rPr lang="ru-RU" sz="2400" b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kk-KZ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Жалпы мектептің сапалық көрсеткішінен төмен көрсеткіш берген сыныптар: 2 «Б» -60</a:t>
                      </a:r>
                      <a:r>
                        <a:rPr kumimoji="0" lang="ru-R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,  2 «Г»-61,9% , 3 «А»-62,5%, 4 «А»-62,5%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418198"/>
                  </a:ext>
                </a:extLst>
              </a:tr>
            </a:tbl>
          </a:graphicData>
        </a:graphic>
      </p:graphicFrame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2792D63-AAC1-4E0E-6586-5A8EDAE2E411}"/>
              </a:ext>
            </a:extLst>
          </p:cNvPr>
          <p:cNvGraphicFramePr>
            <a:graphicFrameLocks noGrp="1"/>
          </p:cNvGraphicFramePr>
          <p:nvPr/>
        </p:nvGraphicFramePr>
        <p:xfrm>
          <a:off x="13543280" y="267208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407027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122" y="223025"/>
            <a:ext cx="9268398" cy="914400"/>
          </a:xfrm>
        </p:spPr>
        <p:txBody>
          <a:bodyPr>
            <a:noAutofit/>
          </a:bodyPr>
          <a:lstStyle/>
          <a:p>
            <a:pPr algn="ctr"/>
            <a:r>
              <a:rPr lang="kk-KZ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ru-RU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ru-RU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о.ж </a:t>
            </a:r>
            <a:r>
              <a:rPr kumimoji="0" lang="kk-KZ" sz="3200" b="1" i="1" u="none" strike="noStrike" kern="1200" cap="none" spc="-100" normalizeH="0" baseline="0" noProof="0" dirty="0">
                <a:ln>
                  <a:noFill/>
                </a:ln>
                <a:solidFill>
                  <a:srgbClr val="D2CB6C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І-</a:t>
            </a:r>
            <a:r>
              <a:rPr lang="kk-KZ" sz="3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ІІ тоқсан салыстырмалы көрсеткіш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960091"/>
              </p:ext>
            </p:extLst>
          </p:nvPr>
        </p:nvGraphicFramePr>
        <p:xfrm>
          <a:off x="395110" y="1237786"/>
          <a:ext cx="10756108" cy="60732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49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4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5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8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28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610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6215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3720"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Пәндер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2 сынып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3 сынып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4 сынып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800" b="1" i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800" b="1" i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800" b="1" i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800" b="1" i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268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67,3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71,3/+4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77,2/+2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72/-5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73,5/+0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9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Әдебиеттік оқу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72/+0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77,2/-1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76/+3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74,2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75/+0</a:t>
                      </a: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9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76,9/-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kk-KZ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75,4/-5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80/-1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77,4/-1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439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86,3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85,3/-1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90/-2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89/-5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88,1/-1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249221"/>
                  </a:ext>
                </a:extLst>
              </a:tr>
              <a:tr h="750309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81,8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81,8/0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76/+5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</a:t>
                      </a:r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78,9/+2</a:t>
                      </a:r>
                      <a:r>
                        <a:rPr lang="kk-KZ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78915"/>
                  </a:ext>
                </a:extLst>
              </a:tr>
              <a:tr h="497439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962475"/>
                  </a:ext>
                </a:extLst>
              </a:tr>
              <a:tr h="497439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err="1">
                          <a:latin typeface="Times New Roman" pitchFamily="18" charset="0"/>
                          <a:cs typeface="Times New Roman" pitchFamily="18" charset="0"/>
                        </a:rPr>
                        <a:t>Дүниетану</a:t>
                      </a:r>
                      <a:endParaRPr lang="ru-RU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83,4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72537"/>
                  </a:ext>
                </a:extLst>
              </a:tr>
              <a:tr h="593720">
                <a:tc gridSpan="9">
                  <a:txBody>
                    <a:bodyPr/>
                    <a:lstStyle/>
                    <a:p>
                      <a:pPr algn="ctr"/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613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02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6191" y="336584"/>
            <a:ext cx="8377176" cy="1012713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тоқсанда бір сабақтан «3»-ке шыққан оқушылар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045512"/>
              </p:ext>
            </p:extLst>
          </p:nvPr>
        </p:nvGraphicFramePr>
        <p:xfrm>
          <a:off x="485422" y="1349297"/>
          <a:ext cx="10713154" cy="5185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57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3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02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631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6915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31820">
                  <a:extLst>
                    <a:ext uri="{9D8B030D-6E8A-4147-A177-3AD203B41FA5}">
                      <a16:colId xmlns:a16="http://schemas.microsoft.com/office/drawing/2014/main" val="825151043"/>
                    </a:ext>
                  </a:extLst>
                </a:gridCol>
              </a:tblGrid>
              <a:tr h="246920">
                <a:tc>
                  <a:txBody>
                    <a:bodyPr/>
                    <a:lstStyle/>
                    <a:p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сСЧс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027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Пәндер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2Ә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2В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3А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3Ә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4 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Пән</a:t>
                      </a: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мұғалімі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905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2Ә-Курманова</a:t>
                      </a:r>
                      <a:r>
                        <a:rPr lang="ru-RU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Г</a:t>
                      </a:r>
                      <a:r>
                        <a:rPr lang="kk-KZ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.К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9122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Әдебиеттік</a:t>
                      </a:r>
                      <a:r>
                        <a:rPr lang="kk-KZ" sz="1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оқу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2В-Жанбырбаева</a:t>
                      </a:r>
                      <a:r>
                        <a:rPr lang="ru-RU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Н.Х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3Ә-Махметова</a:t>
                      </a:r>
                      <a:r>
                        <a:rPr lang="ru-RU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Г.О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978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4А-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Кыдырменова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З.А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78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Дүниетану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3А-Жетписова Г.К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167070"/>
                  </a:ext>
                </a:extLst>
              </a:tr>
              <a:tr h="748678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3А-Жетписова Г.К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8678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3А </a:t>
                      </a:r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Жапанова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А.П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75016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794921" y="2625754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108CE67-834D-8C32-CE51-F7C9A63630C2}"/>
              </a:ext>
            </a:extLst>
          </p:cNvPr>
          <p:cNvGraphicFramePr>
            <a:graphicFrameLocks noGrp="1"/>
          </p:cNvGraphicFramePr>
          <p:nvPr/>
        </p:nvGraphicFramePr>
        <p:xfrm>
          <a:off x="13165282" y="3501736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31238115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464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73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444" y="406400"/>
            <a:ext cx="10194996" cy="1840089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- тоқсан қорытындысы бойынша ұсыныс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EF07DA-52E6-9E24-A592-82FF976814CB}"/>
              </a:ext>
            </a:extLst>
          </p:cNvPr>
          <p:cNvSpPr txBox="1"/>
          <p:nvPr/>
        </p:nvSpPr>
        <p:spPr>
          <a:xfrm>
            <a:off x="462844" y="2393244"/>
            <a:ext cx="9889066" cy="1653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kk-KZ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Жалпы мектептің сапалық көрсеткішінен төмен көрсеткіш берген сыныптар: 2 «Б» -60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,  2 «Г»-61,9%  «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Study» ұйымдастыру. </a:t>
            </a:r>
            <a:r>
              <a:rPr lang="kk-KZ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«Б» -60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-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тілі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орыс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тілі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жаратылыстану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 «Г»-61,9%  -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әдебиеттік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орыс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тілі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kern="0" dirty="0" err="1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дүниетану</a:t>
            </a:r>
            <a:r>
              <a:rPr lang="ru-RU" sz="2400" kern="0" dirty="0">
                <a:solidFill>
                  <a:srgbClr val="2F2B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KZ" sz="2400" b="0" i="0" u="none" strike="noStrike" kern="1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09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2530</TotalTime>
  <Words>902</Words>
  <Application>Microsoft Office PowerPoint</Application>
  <PresentationFormat>Широкоэкранный</PresentationFormat>
  <Paragraphs>464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Trebuchet MS</vt:lpstr>
      <vt:lpstr>Wingdings 3</vt:lpstr>
      <vt:lpstr>Соседство</vt:lpstr>
      <vt:lpstr>9_Грань</vt:lpstr>
      <vt:lpstr>2025-2026 оқу жылының  бастауыш сыныптары бойынша ІI тоқсан қорытынды есебі. </vt:lpstr>
      <vt:lpstr>Бастауыш сыныптар бойынша II-тоқсан үлгерім есебінің қорытындысы </vt:lpstr>
      <vt:lpstr>2 - 4 сыныптар             2025 – 2026 оқу жылы</vt:lpstr>
      <vt:lpstr>2 - сыныптар</vt:lpstr>
      <vt:lpstr>3 - сыныптар</vt:lpstr>
      <vt:lpstr>4 - сыныптар</vt:lpstr>
      <vt:lpstr>2025-2026 о.ж І-ІІ тоқсан салыстырмалы көрсеткіш</vt:lpstr>
      <vt:lpstr>II тоқсанда бір сабақтан «3»-ке шыққан оқушылар</vt:lpstr>
      <vt:lpstr>II - тоқсан қорытындысы бойынша ұсыныс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2019-20120 оқу жылы  бастауыш сыныптар бойынша І-тоқсан қорытындысы </dc:title>
  <dc:creator>Мугалим</dc:creator>
  <cp:lastModifiedBy>ARYSTAN IT GROUP</cp:lastModifiedBy>
  <cp:revision>324</cp:revision>
  <cp:lastPrinted>2025-12-29T04:03:00Z</cp:lastPrinted>
  <dcterms:created xsi:type="dcterms:W3CDTF">2019-10-31T04:40:57Z</dcterms:created>
  <dcterms:modified xsi:type="dcterms:W3CDTF">2025-12-29T04:07:48Z</dcterms:modified>
</cp:coreProperties>
</file>